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</p:sldIdLst>
  <p:sldSz cy="6858000" cx="12192000"/>
  <p:notesSz cx="6858000" cy="9144000"/>
  <p:embeddedFontLst>
    <p:embeddedFont>
      <p:font typeface="Inter"/>
      <p:regular r:id="rId19"/>
      <p:bold r:id="rId20"/>
      <p:italic r:id="rId21"/>
      <p:boldItalic r:id="rId22"/>
    </p:embeddedFont>
    <p:embeddedFont>
      <p:font typeface="Montserrat"/>
      <p:regular r:id="rId23"/>
      <p:bold r:id="rId24"/>
      <p:italic r:id="rId25"/>
      <p:boldItalic r:id="rId26"/>
    </p:embeddedFont>
    <p:embeddedFont>
      <p:font typeface="Inter ExtraBold"/>
      <p:bold r:id="rId27"/>
      <p:boldItalic r:id="rId28"/>
    </p:embeddedFont>
    <p:embeddedFont>
      <p:font typeface="Montserrat ExtraBold"/>
      <p:bold r:id="rId29"/>
      <p:boldItalic r:id="rId3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B17F6658-FAEF-495B-B43B-5F4B3DBC9C84}">
  <a:tblStyle styleId="{B17F6658-FAEF-495B-B43B-5F4B3DBC9C84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8ECF4"/>
          </a:solidFill>
        </a:fill>
      </a:tcStyle>
    </a:wholeTbl>
    <a:band1H>
      <a:tcTxStyle/>
      <a:tcStyle>
        <a:fill>
          <a:solidFill>
            <a:srgbClr val="CFD7E7"/>
          </a:solidFill>
        </a:fill>
      </a:tcStyle>
    </a:band1H>
    <a:band2H>
      <a:tcTxStyle/>
    </a:band2H>
    <a:band1V>
      <a:tcTxStyle/>
      <a:tcStyle>
        <a:fill>
          <a:solidFill>
            <a:srgbClr val="CFD7E7"/>
          </a:solidFill>
        </a:fill>
      </a:tcStyle>
    </a:band1V>
    <a:band2V>
      <a:tcTxStyle/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Inter-bold.fntdata"/><Relationship Id="rId22" Type="http://schemas.openxmlformats.org/officeDocument/2006/relationships/font" Target="fonts/Inter-boldItalic.fntdata"/><Relationship Id="rId21" Type="http://schemas.openxmlformats.org/officeDocument/2006/relationships/font" Target="fonts/Inter-italic.fntdata"/><Relationship Id="rId24" Type="http://schemas.openxmlformats.org/officeDocument/2006/relationships/font" Target="fonts/Montserrat-bold.fntdata"/><Relationship Id="rId23" Type="http://schemas.openxmlformats.org/officeDocument/2006/relationships/font" Target="fonts/Montserrat-regular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26" Type="http://schemas.openxmlformats.org/officeDocument/2006/relationships/font" Target="fonts/Montserrat-boldItalic.fntdata"/><Relationship Id="rId25" Type="http://schemas.openxmlformats.org/officeDocument/2006/relationships/font" Target="fonts/Montserrat-italic.fntdata"/><Relationship Id="rId28" Type="http://schemas.openxmlformats.org/officeDocument/2006/relationships/font" Target="fonts/InterExtraBold-boldItalic.fntdata"/><Relationship Id="rId27" Type="http://schemas.openxmlformats.org/officeDocument/2006/relationships/font" Target="fonts/InterExtraBold-bold.fnt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29" Type="http://schemas.openxmlformats.org/officeDocument/2006/relationships/font" Target="fonts/MontserratExtraBold-bold.fntdata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0" Type="http://schemas.openxmlformats.org/officeDocument/2006/relationships/font" Target="fonts/MontserratExtraBold-boldItalic.fntdata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font" Target="fonts/Inter-regular.fntdata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" name="Google Shape;91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Google Shape;124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4" name="Google Shape;144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1" name="Google Shape;181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1" name="Google Shape;231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5" name="Google Shape;245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3" name="Google Shape;253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5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6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7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7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7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Relationship Id="rId4" Type="http://schemas.openxmlformats.org/officeDocument/2006/relationships/image" Target="../media/image1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Relationship Id="rId4" Type="http://schemas.openxmlformats.org/officeDocument/2006/relationships/image" Target="../media/image2.png"/><Relationship Id="rId5" Type="http://schemas.openxmlformats.org/officeDocument/2006/relationships/image" Target="../media/image18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2.png"/><Relationship Id="rId4" Type="http://schemas.openxmlformats.org/officeDocument/2006/relationships/image" Target="../media/image11.png"/><Relationship Id="rId5" Type="http://schemas.openxmlformats.org/officeDocument/2006/relationships/image" Target="../media/image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Relationship Id="rId4" Type="http://schemas.openxmlformats.org/officeDocument/2006/relationships/image" Target="../media/image12.png"/><Relationship Id="rId5" Type="http://schemas.openxmlformats.org/officeDocument/2006/relationships/image" Target="../media/image6.png"/><Relationship Id="rId6" Type="http://schemas.openxmlformats.org/officeDocument/2006/relationships/image" Target="../media/image16.png"/><Relationship Id="rId7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png"/><Relationship Id="rId4" Type="http://schemas.openxmlformats.org/officeDocument/2006/relationships/image" Target="../media/image20.png"/><Relationship Id="rId5" Type="http://schemas.openxmlformats.org/officeDocument/2006/relationships/image" Target="../media/image25.png"/><Relationship Id="rId6" Type="http://schemas.openxmlformats.org/officeDocument/2006/relationships/image" Target="../media/image24.png"/><Relationship Id="rId7" Type="http://schemas.openxmlformats.org/officeDocument/2006/relationships/image" Target="../media/image8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.png"/><Relationship Id="rId4" Type="http://schemas.openxmlformats.org/officeDocument/2006/relationships/image" Target="../media/image9.png"/><Relationship Id="rId5" Type="http://schemas.openxmlformats.org/officeDocument/2006/relationships/image" Target="../media/image10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1.png"/><Relationship Id="rId4" Type="http://schemas.openxmlformats.org/officeDocument/2006/relationships/image" Target="../media/image14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.png"/><Relationship Id="rId4" Type="http://schemas.openxmlformats.org/officeDocument/2006/relationships/image" Target="../media/image19.png"/><Relationship Id="rId5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84" name="Google Shape;84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3"/>
          <p:cNvSpPr/>
          <p:nvPr/>
        </p:nvSpPr>
        <p:spPr>
          <a:xfrm>
            <a:off x="0" y="0"/>
            <a:ext cx="12192000" cy="57150"/>
          </a:xfrm>
          <a:prstGeom prst="rect">
            <a:avLst/>
          </a:prstGeom>
          <a:solidFill>
            <a:srgbClr val="FF6A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3"/>
          <p:cNvSpPr txBox="1"/>
          <p:nvPr/>
        </p:nvSpPr>
        <p:spPr>
          <a:xfrm>
            <a:off x="1095375" y="2922537"/>
            <a:ext cx="100014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4800" u="none" cap="none" strike="noStrike">
                <a:solidFill>
                  <a:srgbClr val="FF6A00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AFFILIATE PROGRAM</a:t>
            </a:r>
            <a:endParaRPr>
              <a:solidFill>
                <a:srgbClr val="FF6A00"/>
              </a:solidFill>
            </a:endParaRPr>
          </a:p>
        </p:txBody>
      </p:sp>
      <p:sp>
        <p:nvSpPr>
          <p:cNvPr id="87" name="Google Shape;87;p13"/>
          <p:cNvSpPr txBox="1"/>
          <p:nvPr/>
        </p:nvSpPr>
        <p:spPr>
          <a:xfrm>
            <a:off x="2286000" y="4453979"/>
            <a:ext cx="7620000" cy="100548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50" u="none" cap="none" strike="noStrike">
                <a:solidFill>
                  <a:srgbClr val="4B5563"/>
                </a:solidFill>
                <a:latin typeface="Inter"/>
                <a:ea typeface="Inter"/>
                <a:cs typeface="Inter"/>
                <a:sym typeface="Inter"/>
              </a:rPr>
              <a:t>Empowering communities through a revolutionary, private e-commerce and local service platform. Build your network and unlock limitless earning potential.</a:t>
            </a:r>
            <a:endParaRPr/>
          </a:p>
        </p:txBody>
      </p:sp>
      <p:pic>
        <p:nvPicPr>
          <p:cNvPr id="88" name="Google Shape;88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77575" y="772150"/>
            <a:ext cx="4723151" cy="2361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93" name="Google Shape;93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94" name="Google Shape;94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381750" y="1876425"/>
            <a:ext cx="5238750" cy="4000500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14"/>
          <p:cNvSpPr/>
          <p:nvPr/>
        </p:nvSpPr>
        <p:spPr>
          <a:xfrm>
            <a:off x="0" y="0"/>
            <a:ext cx="12192000" cy="57150"/>
          </a:xfrm>
          <a:prstGeom prst="rect">
            <a:avLst/>
          </a:prstGeom>
          <a:solidFill>
            <a:srgbClr val="FF6A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14"/>
          <p:cNvSpPr txBox="1"/>
          <p:nvPr/>
        </p:nvSpPr>
        <p:spPr>
          <a:xfrm>
            <a:off x="904875" y="1876425"/>
            <a:ext cx="4905375" cy="57894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374151"/>
                </a:solidFill>
                <a:latin typeface="Inter"/>
                <a:ea typeface="Inter"/>
                <a:cs typeface="Inter"/>
                <a:sym typeface="Inter"/>
              </a:rPr>
              <a:t>Proven Success: Online platforms like TikTok Shop thrive entirely on robust affiliate marketing programs.</a:t>
            </a:r>
            <a:endParaRPr/>
          </a:p>
        </p:txBody>
      </p:sp>
      <p:sp>
        <p:nvSpPr>
          <p:cNvPr id="97" name="Google Shape;97;p14"/>
          <p:cNvSpPr txBox="1"/>
          <p:nvPr/>
        </p:nvSpPr>
        <p:spPr>
          <a:xfrm>
            <a:off x="904875" y="2645866"/>
            <a:ext cx="4905375" cy="86841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374151"/>
                </a:solidFill>
                <a:latin typeface="Inter"/>
                <a:ea typeface="Inter"/>
                <a:cs typeface="Inter"/>
                <a:sym typeface="Inter"/>
              </a:rPr>
              <a:t>Decentralized Sales: Creates a powerful, decentralized sales force driven purely by performance and network reach.</a:t>
            </a:r>
            <a:endParaRPr/>
          </a:p>
        </p:txBody>
      </p:sp>
      <p:sp>
        <p:nvSpPr>
          <p:cNvPr id="98" name="Google Shape;98;p14"/>
          <p:cNvSpPr txBox="1"/>
          <p:nvPr/>
        </p:nvSpPr>
        <p:spPr>
          <a:xfrm>
            <a:off x="904875" y="3704778"/>
            <a:ext cx="4905375" cy="57894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374151"/>
                </a:solidFill>
                <a:latin typeface="Inter"/>
                <a:ea typeface="Inter"/>
                <a:cs typeface="Inter"/>
                <a:sym typeface="Inter"/>
              </a:rPr>
              <a:t>Passive Income: Individuals earn steady commissions by promoting products to their dedicated audience.</a:t>
            </a:r>
            <a:endParaRPr/>
          </a:p>
        </p:txBody>
      </p:sp>
      <p:sp>
        <p:nvSpPr>
          <p:cNvPr id="99" name="Google Shape;99;p14"/>
          <p:cNvSpPr txBox="1"/>
          <p:nvPr/>
        </p:nvSpPr>
        <p:spPr>
          <a:xfrm>
            <a:off x="904875" y="4474219"/>
            <a:ext cx="4905375" cy="86841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374151"/>
                </a:solidFill>
                <a:latin typeface="Inter"/>
                <a:ea typeface="Inter"/>
                <a:cs typeface="Inter"/>
                <a:sym typeface="Inter"/>
              </a:rPr>
              <a:t>The Next Evolution: Hayahay takes this proven e-commerce model and supercharges it for local services and private networking.</a:t>
            </a:r>
            <a:endParaRPr/>
          </a:p>
        </p:txBody>
      </p:sp>
      <p:sp>
        <p:nvSpPr>
          <p:cNvPr id="100" name="Google Shape;100;p14"/>
          <p:cNvSpPr txBox="1"/>
          <p:nvPr/>
        </p:nvSpPr>
        <p:spPr>
          <a:xfrm>
            <a:off x="571500" y="1914525"/>
            <a:ext cx="76200" cy="2095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5990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050" u="none" cap="none" strike="noStrike">
                <a:solidFill>
                  <a:srgbClr val="FF6A00"/>
                </a:solidFill>
                <a:latin typeface="Inter"/>
                <a:ea typeface="Inter"/>
                <a:cs typeface="Inter"/>
                <a:sym typeface="Inter"/>
              </a:rPr>
              <a:t>■</a:t>
            </a:r>
            <a:endParaRPr/>
          </a:p>
        </p:txBody>
      </p:sp>
      <p:sp>
        <p:nvSpPr>
          <p:cNvPr id="101" name="Google Shape;101;p14"/>
          <p:cNvSpPr txBox="1"/>
          <p:nvPr/>
        </p:nvSpPr>
        <p:spPr>
          <a:xfrm>
            <a:off x="571500" y="2683966"/>
            <a:ext cx="76200" cy="2095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5990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050" u="none" cap="none" strike="noStrike">
                <a:solidFill>
                  <a:srgbClr val="FF6A00"/>
                </a:solidFill>
                <a:latin typeface="Inter"/>
                <a:ea typeface="Inter"/>
                <a:cs typeface="Inter"/>
                <a:sym typeface="Inter"/>
              </a:rPr>
              <a:t>■</a:t>
            </a:r>
            <a:endParaRPr/>
          </a:p>
        </p:txBody>
      </p:sp>
      <p:sp>
        <p:nvSpPr>
          <p:cNvPr id="102" name="Google Shape;102;p14"/>
          <p:cNvSpPr txBox="1"/>
          <p:nvPr/>
        </p:nvSpPr>
        <p:spPr>
          <a:xfrm>
            <a:off x="571500" y="3742878"/>
            <a:ext cx="76200" cy="2095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5990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050" u="none" cap="none" strike="noStrike">
                <a:solidFill>
                  <a:srgbClr val="FF6A00"/>
                </a:solidFill>
                <a:latin typeface="Inter"/>
                <a:ea typeface="Inter"/>
                <a:cs typeface="Inter"/>
                <a:sym typeface="Inter"/>
              </a:rPr>
              <a:t>■</a:t>
            </a:r>
            <a:endParaRPr/>
          </a:p>
        </p:txBody>
      </p:sp>
      <p:sp>
        <p:nvSpPr>
          <p:cNvPr id="103" name="Google Shape;103;p14"/>
          <p:cNvSpPr txBox="1"/>
          <p:nvPr/>
        </p:nvSpPr>
        <p:spPr>
          <a:xfrm>
            <a:off x="571500" y="4512319"/>
            <a:ext cx="76200" cy="2095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5990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050" u="none" cap="none" strike="noStrike">
                <a:solidFill>
                  <a:srgbClr val="FF6A00"/>
                </a:solidFill>
                <a:latin typeface="Inter"/>
                <a:ea typeface="Inter"/>
                <a:cs typeface="Inter"/>
                <a:sym typeface="Inter"/>
              </a:rPr>
              <a:t>■</a:t>
            </a:r>
            <a:endParaRPr/>
          </a:p>
        </p:txBody>
      </p:sp>
      <p:sp>
        <p:nvSpPr>
          <p:cNvPr id="104" name="Google Shape;104;p14"/>
          <p:cNvSpPr txBox="1"/>
          <p:nvPr/>
        </p:nvSpPr>
        <p:spPr>
          <a:xfrm>
            <a:off x="762000" y="628650"/>
            <a:ext cx="11401425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000" u="none" cap="none" strike="noStrike">
                <a:solidFill>
                  <a:srgbClr val="050505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THE POWER OF AFFILIATE MARKETING</a:t>
            </a:r>
            <a:endParaRPr/>
          </a:p>
        </p:txBody>
      </p:sp>
      <p:sp>
        <p:nvSpPr>
          <p:cNvPr id="105" name="Google Shape;105;p14"/>
          <p:cNvSpPr/>
          <p:nvPr/>
        </p:nvSpPr>
        <p:spPr>
          <a:xfrm>
            <a:off x="571500" y="628650"/>
            <a:ext cx="76200" cy="457200"/>
          </a:xfrm>
          <a:prstGeom prst="rect">
            <a:avLst/>
          </a:prstGeom>
          <a:solidFill>
            <a:srgbClr val="FF6A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6" name="Google Shape;106;p14"/>
          <p:cNvPicPr preferRelativeResize="0"/>
          <p:nvPr/>
        </p:nvPicPr>
        <p:blipFill rotWithShape="1">
          <a:blip r:embed="rId5">
            <a:alphaModFix/>
          </a:blip>
          <a:srcRect b="0" l="21241" r="0" t="0"/>
          <a:stretch/>
        </p:blipFill>
        <p:spPr>
          <a:xfrm>
            <a:off x="6381750" y="1876425"/>
            <a:ext cx="5327649" cy="4058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11" name="Google Shape;111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12" name="Google Shape;112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57150"/>
            <a:ext cx="6096000" cy="6800850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15"/>
          <p:cNvSpPr/>
          <p:nvPr/>
        </p:nvSpPr>
        <p:spPr>
          <a:xfrm>
            <a:off x="0" y="0"/>
            <a:ext cx="12192000" cy="57150"/>
          </a:xfrm>
          <a:prstGeom prst="rect">
            <a:avLst/>
          </a:prstGeom>
          <a:solidFill>
            <a:srgbClr val="FF6A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15"/>
          <p:cNvSpPr txBox="1"/>
          <p:nvPr/>
        </p:nvSpPr>
        <p:spPr>
          <a:xfrm>
            <a:off x="762000" y="628650"/>
            <a:ext cx="5000625" cy="914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000" u="none" cap="none" strike="noStrik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INTRODUCING HAYAHAY.PH</a:t>
            </a:r>
            <a:endParaRPr/>
          </a:p>
        </p:txBody>
      </p:sp>
      <p:sp>
        <p:nvSpPr>
          <p:cNvPr id="115" name="Google Shape;115;p15"/>
          <p:cNvSpPr/>
          <p:nvPr/>
        </p:nvSpPr>
        <p:spPr>
          <a:xfrm>
            <a:off x="571500" y="628650"/>
            <a:ext cx="76200" cy="914400"/>
          </a:xfrm>
          <a:prstGeom prst="rect">
            <a:avLst/>
          </a:prstGeom>
          <a:solidFill>
            <a:srgbClr val="FF6A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image.png" id="116" name="Google Shape;116;p1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096000" y="57150"/>
            <a:ext cx="6096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5"/>
          <p:cNvSpPr txBox="1"/>
          <p:nvPr/>
        </p:nvSpPr>
        <p:spPr>
          <a:xfrm>
            <a:off x="571500" y="2312937"/>
            <a:ext cx="4953000" cy="57894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D1D5DB"/>
                </a:solidFill>
                <a:latin typeface="Inter"/>
                <a:ea typeface="Inter"/>
                <a:cs typeface="Inter"/>
                <a:sym typeface="Inter"/>
              </a:rPr>
              <a:t>A unified platform bridging local Shops, Providers, and Customers.</a:t>
            </a:r>
            <a:endParaRPr/>
          </a:p>
        </p:txBody>
      </p:sp>
      <p:sp>
        <p:nvSpPr>
          <p:cNvPr id="118" name="Google Shape;118;p15"/>
          <p:cNvSpPr txBox="1"/>
          <p:nvPr/>
        </p:nvSpPr>
        <p:spPr>
          <a:xfrm>
            <a:off x="571500" y="3272879"/>
            <a:ext cx="520065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950" u="none" cap="none" strike="noStrike">
                <a:solidFill>
                  <a:srgbClr val="FF6A00"/>
                </a:solidFill>
                <a:latin typeface="Montserrat"/>
                <a:ea typeface="Montserrat"/>
                <a:cs typeface="Montserrat"/>
                <a:sym typeface="Montserrat"/>
              </a:rPr>
              <a:t>EXCLUSIVE &amp; PRIVATE</a:t>
            </a:r>
            <a:endParaRPr/>
          </a:p>
        </p:txBody>
      </p:sp>
      <p:sp>
        <p:nvSpPr>
          <p:cNvPr id="119" name="Google Shape;119;p15"/>
          <p:cNvSpPr txBox="1"/>
          <p:nvPr/>
        </p:nvSpPr>
        <p:spPr>
          <a:xfrm>
            <a:off x="571500" y="3720554"/>
            <a:ext cx="4953000" cy="57894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D1D5DB"/>
                </a:solidFill>
                <a:latin typeface="Inter"/>
                <a:ea typeface="Inter"/>
                <a:cs typeface="Inter"/>
                <a:sym typeface="Inter"/>
              </a:rPr>
              <a:t>Hayahay is an exclusive ecosystem. Users enter only via a registered Affiliate Link.</a:t>
            </a:r>
            <a:endParaRPr/>
          </a:p>
        </p:txBody>
      </p:sp>
      <p:sp>
        <p:nvSpPr>
          <p:cNvPr id="120" name="Google Shape;120;p15"/>
          <p:cNvSpPr txBox="1"/>
          <p:nvPr/>
        </p:nvSpPr>
        <p:spPr>
          <a:xfrm>
            <a:off x="571500" y="4680495"/>
            <a:ext cx="520065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950" u="none" cap="none" strike="noStrike">
                <a:solidFill>
                  <a:srgbClr val="FF6A00"/>
                </a:solidFill>
                <a:latin typeface="Montserrat"/>
                <a:ea typeface="Montserrat"/>
                <a:cs typeface="Montserrat"/>
                <a:sym typeface="Montserrat"/>
              </a:rPr>
              <a:t>GUARANTEED ATTRIBUTION</a:t>
            </a:r>
            <a:endParaRPr/>
          </a:p>
        </p:txBody>
      </p:sp>
      <p:sp>
        <p:nvSpPr>
          <p:cNvPr id="121" name="Google Shape;121;p15"/>
          <p:cNvSpPr txBox="1"/>
          <p:nvPr/>
        </p:nvSpPr>
        <p:spPr>
          <a:xfrm>
            <a:off x="571500" y="5128170"/>
            <a:ext cx="4953000" cy="57894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D1D5DB"/>
                </a:solidFill>
                <a:latin typeface="Inter"/>
                <a:ea typeface="Inter"/>
                <a:cs typeface="Inter"/>
                <a:sym typeface="Inter"/>
              </a:rPr>
              <a:t>Every invited customer or shop is permanently tied to your network, securing your commissions for life.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26" name="Google Shape;126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27" name="Google Shape;127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71500" y="1881336"/>
            <a:ext cx="3429000" cy="399052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28" name="Google Shape;128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381500" y="1881336"/>
            <a:ext cx="3429000" cy="399052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29" name="Google Shape;129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191500" y="1881336"/>
            <a:ext cx="3429000" cy="3990528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16"/>
          <p:cNvSpPr/>
          <p:nvPr/>
        </p:nvSpPr>
        <p:spPr>
          <a:xfrm>
            <a:off x="0" y="0"/>
            <a:ext cx="12192000" cy="57150"/>
          </a:xfrm>
          <a:prstGeom prst="rect">
            <a:avLst/>
          </a:prstGeom>
          <a:solidFill>
            <a:srgbClr val="FF6A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16"/>
          <p:cNvSpPr txBox="1"/>
          <p:nvPr/>
        </p:nvSpPr>
        <p:spPr>
          <a:xfrm>
            <a:off x="876300" y="3129111"/>
            <a:ext cx="2155269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950" u="none" cap="none" strike="noStrike">
                <a:solidFill>
                  <a:srgbClr val="050505"/>
                </a:solidFill>
                <a:latin typeface="Montserrat"/>
                <a:ea typeface="Montserrat"/>
                <a:cs typeface="Montserrat"/>
                <a:sym typeface="Montserrat"/>
              </a:rPr>
              <a:t>RECRUIT SHOPS</a:t>
            </a:r>
            <a:endParaRPr/>
          </a:p>
        </p:txBody>
      </p:sp>
      <p:sp>
        <p:nvSpPr>
          <p:cNvPr id="132" name="Google Shape;132;p16"/>
          <p:cNvSpPr txBox="1"/>
          <p:nvPr/>
        </p:nvSpPr>
        <p:spPr>
          <a:xfrm>
            <a:off x="876300" y="3576786"/>
            <a:ext cx="2819400" cy="144735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374151"/>
                </a:solidFill>
                <a:latin typeface="Inter"/>
                <a:ea typeface="Inter"/>
                <a:cs typeface="Inter"/>
                <a:sym typeface="Inter"/>
              </a:rPr>
              <a:t>Bring local retail businesses and merchants into the ecosystem. You earn on every transaction made through their virtual storefront.</a:t>
            </a:r>
            <a:endParaRPr/>
          </a:p>
        </p:txBody>
      </p:sp>
      <p:sp>
        <p:nvSpPr>
          <p:cNvPr id="133" name="Google Shape;133;p16"/>
          <p:cNvSpPr txBox="1"/>
          <p:nvPr/>
        </p:nvSpPr>
        <p:spPr>
          <a:xfrm>
            <a:off x="4686300" y="3129111"/>
            <a:ext cx="2960370" cy="60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950" u="none" cap="none" strike="noStrike">
                <a:solidFill>
                  <a:srgbClr val="050505"/>
                </a:solidFill>
                <a:latin typeface="Montserrat"/>
                <a:ea typeface="Montserrat"/>
                <a:cs typeface="Montserrat"/>
                <a:sym typeface="Montserrat"/>
              </a:rPr>
              <a:t>ONBOARD PROVIDERS</a:t>
            </a:r>
            <a:endParaRPr/>
          </a:p>
        </p:txBody>
      </p:sp>
      <p:sp>
        <p:nvSpPr>
          <p:cNvPr id="134" name="Google Shape;134;p16"/>
          <p:cNvSpPr txBox="1"/>
          <p:nvPr/>
        </p:nvSpPr>
        <p:spPr>
          <a:xfrm>
            <a:off x="4686300" y="3881586"/>
            <a:ext cx="2819400" cy="144735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374151"/>
                </a:solidFill>
                <a:latin typeface="Inter"/>
                <a:ea typeface="Inter"/>
                <a:cs typeface="Inter"/>
                <a:sym typeface="Inter"/>
              </a:rPr>
              <a:t>Connect skilled service providers (plumbers, mechanics, consultants) to the platform. Their success becomes your success.</a:t>
            </a:r>
            <a:endParaRPr/>
          </a:p>
        </p:txBody>
      </p:sp>
      <p:sp>
        <p:nvSpPr>
          <p:cNvPr id="135" name="Google Shape;135;p16"/>
          <p:cNvSpPr txBox="1"/>
          <p:nvPr/>
        </p:nvSpPr>
        <p:spPr>
          <a:xfrm>
            <a:off x="8496300" y="3129111"/>
            <a:ext cx="2620327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950" u="none" cap="none" strike="noStrike">
                <a:solidFill>
                  <a:srgbClr val="050505"/>
                </a:solidFill>
                <a:latin typeface="Montserrat"/>
                <a:ea typeface="Montserrat"/>
                <a:cs typeface="Montserrat"/>
                <a:sym typeface="Montserrat"/>
              </a:rPr>
              <a:t>INVITE CUSTOMERS</a:t>
            </a:r>
            <a:endParaRPr/>
          </a:p>
        </p:txBody>
      </p:sp>
      <p:sp>
        <p:nvSpPr>
          <p:cNvPr id="136" name="Google Shape;136;p16"/>
          <p:cNvSpPr txBox="1"/>
          <p:nvPr/>
        </p:nvSpPr>
        <p:spPr>
          <a:xfrm>
            <a:off x="8496300" y="3576786"/>
            <a:ext cx="2819400" cy="115788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374151"/>
                </a:solidFill>
                <a:latin typeface="Inter"/>
                <a:ea typeface="Inter"/>
                <a:cs typeface="Inter"/>
                <a:sym typeface="Inter"/>
              </a:rPr>
              <a:t>Share your exclusive private link to build your personal user base. You earn heavily when your network transacts.</a:t>
            </a:r>
            <a:endParaRPr/>
          </a:p>
        </p:txBody>
      </p:sp>
      <p:pic>
        <p:nvPicPr>
          <p:cNvPr descr="image.png" id="137" name="Google Shape;137;p1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76300" y="2357586"/>
            <a:ext cx="533400" cy="4762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38" name="Google Shape;138;p1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686300" y="2357586"/>
            <a:ext cx="476250" cy="4762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39" name="Google Shape;139;p1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8496300" y="2357586"/>
            <a:ext cx="600075" cy="476250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16"/>
          <p:cNvSpPr txBox="1"/>
          <p:nvPr/>
        </p:nvSpPr>
        <p:spPr>
          <a:xfrm>
            <a:off x="762000" y="628650"/>
            <a:ext cx="11401425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000" u="none" cap="none" strike="noStrike">
                <a:solidFill>
                  <a:srgbClr val="050505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YOUR ROLE AS A HAYAHAY AFFILIATE</a:t>
            </a:r>
            <a:endParaRPr/>
          </a:p>
        </p:txBody>
      </p:sp>
      <p:sp>
        <p:nvSpPr>
          <p:cNvPr id="141" name="Google Shape;141;p16"/>
          <p:cNvSpPr/>
          <p:nvPr/>
        </p:nvSpPr>
        <p:spPr>
          <a:xfrm>
            <a:off x="571500" y="628650"/>
            <a:ext cx="76200" cy="457200"/>
          </a:xfrm>
          <a:prstGeom prst="rect">
            <a:avLst/>
          </a:prstGeom>
          <a:solidFill>
            <a:srgbClr val="FF6A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46" name="Google Shape;146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47" name="Google Shape;147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71500" y="1463129"/>
            <a:ext cx="11049000" cy="4827091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17"/>
          <p:cNvSpPr/>
          <p:nvPr/>
        </p:nvSpPr>
        <p:spPr>
          <a:xfrm>
            <a:off x="0" y="0"/>
            <a:ext cx="12192000" cy="57150"/>
          </a:xfrm>
          <a:prstGeom prst="rect">
            <a:avLst/>
          </a:prstGeom>
          <a:solidFill>
            <a:srgbClr val="FF6A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17"/>
          <p:cNvSpPr txBox="1"/>
          <p:nvPr/>
        </p:nvSpPr>
        <p:spPr>
          <a:xfrm>
            <a:off x="1123950" y="5558879"/>
            <a:ext cx="9944100" cy="58846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1425" u="none" cap="none" strike="noStrike">
                <a:solidFill>
                  <a:srgbClr val="374151"/>
                </a:solidFill>
                <a:latin typeface="Inter"/>
                <a:ea typeface="Inter"/>
                <a:cs typeface="Inter"/>
                <a:sym typeface="Inter"/>
              </a:rPr>
              <a:t>For every user transaction, a fixed fee of 20 Pesos is applied. The majority (60%) of this fee is immediately routed back into the affiliate network.</a:t>
            </a:r>
            <a:endParaRPr/>
          </a:p>
        </p:txBody>
      </p:sp>
      <p:sp>
        <p:nvSpPr>
          <p:cNvPr id="150" name="Google Shape;150;p17"/>
          <p:cNvSpPr/>
          <p:nvPr/>
        </p:nvSpPr>
        <p:spPr>
          <a:xfrm>
            <a:off x="1123950" y="5368379"/>
            <a:ext cx="9944100" cy="9525"/>
          </a:xfrm>
          <a:prstGeom prst="rect">
            <a:avLst/>
          </a:prstGeom>
          <a:solidFill>
            <a:srgbClr val="E5E7EB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17"/>
          <p:cNvSpPr txBox="1"/>
          <p:nvPr/>
        </p:nvSpPr>
        <p:spPr>
          <a:xfrm>
            <a:off x="762000" y="624929"/>
            <a:ext cx="11401425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000" u="none" cap="none" strike="noStrike">
                <a:solidFill>
                  <a:srgbClr val="050505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USER TRANSACTION FEE ALLOCATION</a:t>
            </a:r>
            <a:endParaRPr/>
          </a:p>
        </p:txBody>
      </p:sp>
      <p:sp>
        <p:nvSpPr>
          <p:cNvPr id="152" name="Google Shape;152;p17"/>
          <p:cNvSpPr/>
          <p:nvPr/>
        </p:nvSpPr>
        <p:spPr>
          <a:xfrm>
            <a:off x="571500" y="624929"/>
            <a:ext cx="76200" cy="457200"/>
          </a:xfrm>
          <a:prstGeom prst="rect">
            <a:avLst/>
          </a:prstGeom>
          <a:solidFill>
            <a:srgbClr val="FF6A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57" name="Google Shape;157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58" name="Google Shape;158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71500" y="1466850"/>
            <a:ext cx="11049000" cy="4819650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Google Shape;159;p18"/>
          <p:cNvSpPr/>
          <p:nvPr/>
        </p:nvSpPr>
        <p:spPr>
          <a:xfrm>
            <a:off x="0" y="0"/>
            <a:ext cx="12192000" cy="57150"/>
          </a:xfrm>
          <a:prstGeom prst="rect">
            <a:avLst/>
          </a:prstGeom>
          <a:solidFill>
            <a:srgbClr val="FF6A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18"/>
          <p:cNvSpPr txBox="1"/>
          <p:nvPr/>
        </p:nvSpPr>
        <p:spPr>
          <a:xfrm>
            <a:off x="1123950" y="4692104"/>
            <a:ext cx="9944100" cy="58846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1425" u="none" cap="none" strike="noStrike">
                <a:solidFill>
                  <a:srgbClr val="374151"/>
                </a:solidFill>
                <a:latin typeface="Inter"/>
                <a:ea typeface="Inter"/>
                <a:cs typeface="Inter"/>
                <a:sym typeface="Inter"/>
              </a:rPr>
              <a:t>The 60% Affiliate Pool is distributed across three levels. You earn 30% on users you recruit directly, 20% on users they recruit, and 10% on the third level.</a:t>
            </a:r>
            <a:endParaRPr/>
          </a:p>
        </p:txBody>
      </p:sp>
      <p:sp>
        <p:nvSpPr>
          <p:cNvPr id="161" name="Google Shape;161;p18"/>
          <p:cNvSpPr/>
          <p:nvPr/>
        </p:nvSpPr>
        <p:spPr>
          <a:xfrm>
            <a:off x="1123950" y="4501604"/>
            <a:ext cx="9944100" cy="9525"/>
          </a:xfrm>
          <a:prstGeom prst="rect">
            <a:avLst/>
          </a:prstGeom>
          <a:solidFill>
            <a:srgbClr val="E5E7EB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18"/>
          <p:cNvSpPr txBox="1"/>
          <p:nvPr/>
        </p:nvSpPr>
        <p:spPr>
          <a:xfrm>
            <a:off x="762000" y="628650"/>
            <a:ext cx="11401425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000" u="none" cap="none" strike="noStrike">
                <a:solidFill>
                  <a:srgbClr val="050505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MULTI-LEVEL COMMISSION (USERS)</a:t>
            </a:r>
            <a:endParaRPr/>
          </a:p>
        </p:txBody>
      </p:sp>
      <p:sp>
        <p:nvSpPr>
          <p:cNvPr id="163" name="Google Shape;163;p18"/>
          <p:cNvSpPr/>
          <p:nvPr/>
        </p:nvSpPr>
        <p:spPr>
          <a:xfrm>
            <a:off x="571500" y="628650"/>
            <a:ext cx="76200" cy="457200"/>
          </a:xfrm>
          <a:prstGeom prst="rect">
            <a:avLst/>
          </a:prstGeom>
          <a:solidFill>
            <a:srgbClr val="FF6A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68" name="Google Shape;168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19"/>
          <p:cNvSpPr/>
          <p:nvPr/>
        </p:nvSpPr>
        <p:spPr>
          <a:xfrm>
            <a:off x="0" y="0"/>
            <a:ext cx="12192000" cy="57150"/>
          </a:xfrm>
          <a:prstGeom prst="rect">
            <a:avLst/>
          </a:prstGeom>
          <a:solidFill>
            <a:srgbClr val="FF6A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19"/>
          <p:cNvSpPr txBox="1"/>
          <p:nvPr/>
        </p:nvSpPr>
        <p:spPr>
          <a:xfrm>
            <a:off x="571500" y="2266950"/>
            <a:ext cx="48387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000" u="none" cap="none" strike="noStrike">
                <a:solidFill>
                  <a:srgbClr val="FF6A00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10₱</a:t>
            </a:r>
            <a:endParaRPr/>
          </a:p>
        </p:txBody>
      </p:sp>
      <p:sp>
        <p:nvSpPr>
          <p:cNvPr id="171" name="Google Shape;171;p19"/>
          <p:cNvSpPr txBox="1"/>
          <p:nvPr/>
        </p:nvSpPr>
        <p:spPr>
          <a:xfrm>
            <a:off x="571500" y="3457575"/>
            <a:ext cx="48387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500" u="none" cap="none" strike="noStrike">
                <a:solidFill>
                  <a:srgbClr val="050505"/>
                </a:solidFill>
                <a:latin typeface="Inter"/>
                <a:ea typeface="Inter"/>
                <a:cs typeface="Inter"/>
                <a:sym typeface="Inter"/>
              </a:rPr>
              <a:t>PLATFORM CHARGE</a:t>
            </a:r>
            <a:endParaRPr/>
          </a:p>
        </p:txBody>
      </p:sp>
      <p:sp>
        <p:nvSpPr>
          <p:cNvPr id="172" name="Google Shape;172;p19"/>
          <p:cNvSpPr txBox="1"/>
          <p:nvPr/>
        </p:nvSpPr>
        <p:spPr>
          <a:xfrm>
            <a:off x="571500" y="4067175"/>
            <a:ext cx="48387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000" u="none" cap="none" strike="noStrike">
                <a:solidFill>
                  <a:srgbClr val="FF6A00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10%</a:t>
            </a:r>
            <a:endParaRPr/>
          </a:p>
        </p:txBody>
      </p:sp>
      <p:sp>
        <p:nvSpPr>
          <p:cNvPr id="173" name="Google Shape;173;p19"/>
          <p:cNvSpPr txBox="1"/>
          <p:nvPr/>
        </p:nvSpPr>
        <p:spPr>
          <a:xfrm>
            <a:off x="571500" y="5257800"/>
            <a:ext cx="48387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500" u="none" cap="none" strike="noStrike">
                <a:solidFill>
                  <a:srgbClr val="050505"/>
                </a:solidFill>
                <a:latin typeface="Inter"/>
                <a:ea typeface="Inter"/>
                <a:cs typeface="Inter"/>
                <a:sym typeface="Inter"/>
              </a:rPr>
              <a:t>YOUR COMMISSION</a:t>
            </a:r>
            <a:endParaRPr/>
          </a:p>
        </p:txBody>
      </p:sp>
      <p:sp>
        <p:nvSpPr>
          <p:cNvPr id="174" name="Google Shape;174;p19"/>
          <p:cNvSpPr txBox="1"/>
          <p:nvPr/>
        </p:nvSpPr>
        <p:spPr>
          <a:xfrm>
            <a:off x="6572250" y="2266950"/>
            <a:ext cx="5300662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950" u="none" cap="none" strike="noStrike">
                <a:solidFill>
                  <a:srgbClr val="050505"/>
                </a:solidFill>
                <a:latin typeface="Montserrat"/>
                <a:ea typeface="Montserrat"/>
                <a:cs typeface="Montserrat"/>
                <a:sym typeface="Montserrat"/>
              </a:rPr>
              <a:t>EARN FROM BUSINESS VOLUME</a:t>
            </a:r>
            <a:endParaRPr/>
          </a:p>
        </p:txBody>
      </p:sp>
      <p:sp>
        <p:nvSpPr>
          <p:cNvPr id="175" name="Google Shape;175;p19"/>
          <p:cNvSpPr txBox="1"/>
          <p:nvPr/>
        </p:nvSpPr>
        <p:spPr>
          <a:xfrm>
            <a:off x="6572250" y="2714625"/>
            <a:ext cx="5048250" cy="57894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374151"/>
                </a:solidFill>
                <a:latin typeface="Inter"/>
                <a:ea typeface="Inter"/>
                <a:cs typeface="Inter"/>
                <a:sym typeface="Inter"/>
              </a:rPr>
              <a:t>Beyond the user transaction fees, you earn directly from the businesses you bring into the ecosystem.</a:t>
            </a:r>
            <a:endParaRPr/>
          </a:p>
        </p:txBody>
      </p:sp>
      <p:sp>
        <p:nvSpPr>
          <p:cNvPr id="176" name="Google Shape;176;p19"/>
          <p:cNvSpPr txBox="1"/>
          <p:nvPr/>
        </p:nvSpPr>
        <p:spPr>
          <a:xfrm>
            <a:off x="6572250" y="3436441"/>
            <a:ext cx="5048250" cy="144735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374151"/>
                </a:solidFill>
                <a:latin typeface="Inter"/>
                <a:ea typeface="Inter"/>
                <a:cs typeface="Inter"/>
                <a:sym typeface="Inter"/>
              </a:rPr>
              <a:t>For every transaction processed by a Shop or Service Provider you recruited, the platform charges a flat 10 Peso fee. As their recruiting affiliate, you receive a direct 10% commission from this fee every single time they make a sale.</a:t>
            </a:r>
            <a:endParaRPr/>
          </a:p>
        </p:txBody>
      </p:sp>
      <p:sp>
        <p:nvSpPr>
          <p:cNvPr id="177" name="Google Shape;177;p19"/>
          <p:cNvSpPr txBox="1"/>
          <p:nvPr/>
        </p:nvSpPr>
        <p:spPr>
          <a:xfrm>
            <a:off x="762000" y="628650"/>
            <a:ext cx="11401425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000" u="none" cap="none" strike="noStrike">
                <a:solidFill>
                  <a:srgbClr val="050505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SHOP &amp; PROVIDER EARNINGS</a:t>
            </a:r>
            <a:endParaRPr/>
          </a:p>
        </p:txBody>
      </p:sp>
      <p:sp>
        <p:nvSpPr>
          <p:cNvPr id="178" name="Google Shape;178;p19"/>
          <p:cNvSpPr/>
          <p:nvPr/>
        </p:nvSpPr>
        <p:spPr>
          <a:xfrm>
            <a:off x="571500" y="628650"/>
            <a:ext cx="76200" cy="457200"/>
          </a:xfrm>
          <a:prstGeom prst="rect">
            <a:avLst/>
          </a:prstGeom>
          <a:solidFill>
            <a:srgbClr val="FF6A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83" name="Google Shape;183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Google Shape;184;p20"/>
          <p:cNvSpPr/>
          <p:nvPr/>
        </p:nvSpPr>
        <p:spPr>
          <a:xfrm>
            <a:off x="0" y="0"/>
            <a:ext cx="12192000" cy="57150"/>
          </a:xfrm>
          <a:prstGeom prst="rect">
            <a:avLst/>
          </a:prstGeom>
          <a:solidFill>
            <a:srgbClr val="FF6A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20"/>
          <p:cNvSpPr txBox="1"/>
          <p:nvPr/>
        </p:nvSpPr>
        <p:spPr>
          <a:xfrm>
            <a:off x="1905000" y="2147292"/>
            <a:ext cx="8953500" cy="57894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050505"/>
                </a:solidFill>
                <a:latin typeface="Inter ExtraBold"/>
                <a:ea typeface="Inter ExtraBold"/>
                <a:cs typeface="Inter ExtraBold"/>
                <a:sym typeface="Inter ExtraBold"/>
              </a:rPr>
              <a:t>Grow the Network:</a:t>
            </a:r>
            <a:r>
              <a:rPr b="0" i="0" lang="en-US" sz="1425" u="none" cap="none" strike="noStrike">
                <a:solidFill>
                  <a:srgbClr val="374151"/>
                </a:solidFill>
                <a:latin typeface="Inter"/>
                <a:ea typeface="Inter"/>
                <a:cs typeface="Inter"/>
                <a:sym typeface="Inter"/>
              </a:rPr>
              <a:t> Expand the platform's reach by recruiting other motivated affiliates to join your team.</a:t>
            </a:r>
            <a:endParaRPr/>
          </a:p>
        </p:txBody>
      </p:sp>
      <p:sp>
        <p:nvSpPr>
          <p:cNvPr id="186" name="Google Shape;186;p20"/>
          <p:cNvSpPr txBox="1"/>
          <p:nvPr/>
        </p:nvSpPr>
        <p:spPr>
          <a:xfrm>
            <a:off x="1905000" y="3011983"/>
            <a:ext cx="8953500" cy="57894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050505"/>
                </a:solidFill>
                <a:latin typeface="Inter ExtraBold"/>
                <a:ea typeface="Inter ExtraBold"/>
                <a:cs typeface="Inter ExtraBold"/>
                <a:sym typeface="Inter ExtraBold"/>
              </a:rPr>
              <a:t>Fixed Bonus:</a:t>
            </a:r>
            <a:r>
              <a:rPr b="0" i="0" lang="en-US" sz="1425" u="none" cap="none" strike="noStrike">
                <a:solidFill>
                  <a:srgbClr val="374151"/>
                </a:solidFill>
                <a:latin typeface="Inter"/>
                <a:ea typeface="Inter"/>
                <a:cs typeface="Inter"/>
                <a:sym typeface="Inter"/>
              </a:rPr>
              <a:t> You earn a flat commission of 100 Pesos for every new affiliate that successfully joins through your lineage.</a:t>
            </a:r>
            <a:endParaRPr/>
          </a:p>
        </p:txBody>
      </p:sp>
      <p:sp>
        <p:nvSpPr>
          <p:cNvPr id="187" name="Google Shape;187;p20"/>
          <p:cNvSpPr txBox="1"/>
          <p:nvPr/>
        </p:nvSpPr>
        <p:spPr>
          <a:xfrm>
            <a:off x="1905000" y="3876675"/>
            <a:ext cx="8953500" cy="57894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050505"/>
                </a:solidFill>
                <a:latin typeface="Inter ExtraBold"/>
                <a:ea typeface="Inter ExtraBold"/>
                <a:cs typeface="Inter ExtraBold"/>
                <a:sym typeface="Inter ExtraBold"/>
              </a:rPr>
              <a:t>Three Levels Deep:</a:t>
            </a:r>
            <a:r>
              <a:rPr b="0" i="0" lang="en-US" sz="1425" u="none" cap="none" strike="noStrike">
                <a:solidFill>
                  <a:srgbClr val="374151"/>
                </a:solidFill>
                <a:latin typeface="Inter"/>
                <a:ea typeface="Inter"/>
                <a:cs typeface="Inter"/>
                <a:sym typeface="Inter"/>
              </a:rPr>
              <a:t> Just like user transactions, this recruitment bonus applies up to the 3rd level. You get paid for building a team that builds teams.</a:t>
            </a:r>
            <a:endParaRPr/>
          </a:p>
        </p:txBody>
      </p:sp>
      <p:sp>
        <p:nvSpPr>
          <p:cNvPr id="188" name="Google Shape;188;p20"/>
          <p:cNvSpPr txBox="1"/>
          <p:nvPr/>
        </p:nvSpPr>
        <p:spPr>
          <a:xfrm>
            <a:off x="1905000" y="4741366"/>
            <a:ext cx="8953500" cy="57894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050505"/>
                </a:solidFill>
                <a:latin typeface="Inter ExtraBold"/>
                <a:ea typeface="Inter ExtraBold"/>
                <a:cs typeface="Inter ExtraBold"/>
                <a:sym typeface="Inter ExtraBold"/>
              </a:rPr>
              <a:t>Exponential Growth:</a:t>
            </a:r>
            <a:r>
              <a:rPr b="0" i="0" lang="en-US" sz="1425" u="none" cap="none" strike="noStrike">
                <a:solidFill>
                  <a:srgbClr val="374151"/>
                </a:solidFill>
                <a:latin typeface="Inter"/>
                <a:ea typeface="Inter"/>
                <a:cs typeface="Inter"/>
                <a:sym typeface="Inter"/>
              </a:rPr>
              <a:t> This structure heavily incentivizes leadership, mentoring, and rapid geographic expansion.</a:t>
            </a:r>
            <a:endParaRPr/>
          </a:p>
        </p:txBody>
      </p:sp>
      <p:pic>
        <p:nvPicPr>
          <p:cNvPr descr="image.png" id="189" name="Google Shape;189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333500" y="2161579"/>
            <a:ext cx="361950" cy="2952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90" name="Google Shape;190;p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333500" y="3026271"/>
            <a:ext cx="323850" cy="2952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91" name="Google Shape;191;p2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333500" y="3890962"/>
            <a:ext cx="323850" cy="2952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92" name="Google Shape;192;p2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333500" y="4755653"/>
            <a:ext cx="285750" cy="295275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20"/>
          <p:cNvSpPr txBox="1"/>
          <p:nvPr/>
        </p:nvSpPr>
        <p:spPr>
          <a:xfrm>
            <a:off x="762000" y="628650"/>
            <a:ext cx="11401425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000" u="none" cap="none" strike="noStrike">
                <a:solidFill>
                  <a:srgbClr val="050505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AFFILIATE RECRUITMENT BONUS</a:t>
            </a:r>
            <a:endParaRPr/>
          </a:p>
        </p:txBody>
      </p:sp>
      <p:sp>
        <p:nvSpPr>
          <p:cNvPr id="194" name="Google Shape;194;p20"/>
          <p:cNvSpPr/>
          <p:nvPr/>
        </p:nvSpPr>
        <p:spPr>
          <a:xfrm>
            <a:off x="571500" y="628650"/>
            <a:ext cx="76200" cy="457200"/>
          </a:xfrm>
          <a:prstGeom prst="rect">
            <a:avLst/>
          </a:prstGeom>
          <a:solidFill>
            <a:srgbClr val="FF6A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99" name="Google Shape;199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p21"/>
          <p:cNvSpPr/>
          <p:nvPr/>
        </p:nvSpPr>
        <p:spPr>
          <a:xfrm>
            <a:off x="0" y="0"/>
            <a:ext cx="12192000" cy="57150"/>
          </a:xfrm>
          <a:prstGeom prst="rect">
            <a:avLst/>
          </a:prstGeom>
          <a:solidFill>
            <a:srgbClr val="FF6A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" name="Google Shape;201;p21"/>
          <p:cNvSpPr/>
          <p:nvPr/>
        </p:nvSpPr>
        <p:spPr>
          <a:xfrm>
            <a:off x="857250" y="2207121"/>
            <a:ext cx="10477500" cy="3339107"/>
          </a:xfrm>
          <a:prstGeom prst="roundRect">
            <a:avLst>
              <a:gd fmla="val 0" name="adj"/>
            </a:avLst>
          </a:prstGeom>
          <a:solidFill>
            <a:srgbClr val="FFFFFF"/>
          </a:solidFill>
          <a:ln cap="flat" cmpd="sng" w="9525">
            <a:solidFill>
              <a:srgbClr val="4A7DBA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202" name="Google Shape;202;p21"/>
          <p:cNvGraphicFramePr/>
          <p:nvPr/>
        </p:nvGraphicFramePr>
        <p:xfrm>
          <a:off x="857250" y="2207121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{B17F6658-FAEF-495B-B43B-5F4B3DBC9C84}</a:tableStyleId>
              </a:tblPr>
              <a:tblGrid>
                <a:gridCol w="2860925"/>
                <a:gridCol w="2706450"/>
                <a:gridCol w="2749000"/>
                <a:gridCol w="2142075"/>
              </a:tblGrid>
              <a:tr h="6678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US" sz="1350" u="none" cap="none" strike="noStrike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Revenue Stream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5050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US" sz="1350" u="none" cap="none" strike="noStrike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Transaction Fee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5050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US" sz="1350" u="none" cap="none" strike="noStrike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Your Commission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5050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US" sz="1350" u="none" cap="none" strike="noStrike">
                          <a:solidFill>
                            <a:srgbClr val="FFFFFF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Depth Level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50505"/>
                    </a:solidFill>
                  </a:tcPr>
                </a:tc>
              </a:tr>
              <a:tr h="6678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US" sz="1425" u="none" cap="none" strike="noStrike">
                          <a:solidFill>
                            <a:srgbClr val="374151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User Transactions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425" u="none" cap="none" strike="noStrike">
                          <a:solidFill>
                            <a:srgbClr val="374151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20 PHP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425" u="none" cap="none" strike="noStrike">
                          <a:solidFill>
                            <a:srgbClr val="374151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30% / 20% / 10%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425" u="none" cap="none" strike="noStrike">
                          <a:solidFill>
                            <a:srgbClr val="374151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Up to 3 Levels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678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US" sz="1425" u="none" cap="none" strike="noStrike">
                          <a:solidFill>
                            <a:srgbClr val="374151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Shop Transactions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9FAFB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425" u="none" cap="none" strike="noStrike">
                          <a:solidFill>
                            <a:srgbClr val="374151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10 PHP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9FAFB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425" u="none" cap="none" strike="noStrike">
                          <a:solidFill>
                            <a:srgbClr val="374151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10%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9FAFB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425" u="none" cap="none" strike="noStrike">
                          <a:solidFill>
                            <a:srgbClr val="374151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Direct Recruit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9FAFB"/>
                    </a:solidFill>
                  </a:tcPr>
                </a:tc>
              </a:tr>
              <a:tr h="6678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US" sz="1425" u="none" cap="none" strike="noStrike">
                          <a:solidFill>
                            <a:srgbClr val="374151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Provider Transactions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425" u="none" cap="none" strike="noStrike">
                          <a:solidFill>
                            <a:srgbClr val="374151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10 PHP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425" u="none" cap="none" strike="noStrike">
                          <a:solidFill>
                            <a:srgbClr val="374151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10%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425" u="none" cap="none" strike="noStrike">
                          <a:solidFill>
                            <a:srgbClr val="374151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Direct Recruit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678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US" sz="1425" u="none" cap="none" strike="noStrike">
                          <a:solidFill>
                            <a:srgbClr val="374151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Affiliate Recruitment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9FAFB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425" u="none" cap="none" strike="noStrike">
                          <a:solidFill>
                            <a:srgbClr val="374151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N/A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9FAFB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425" u="none" cap="none" strike="noStrike">
                          <a:solidFill>
                            <a:srgbClr val="374151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100 PHP Fixed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9FAFB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425" u="none" cap="none" strike="noStrike">
                          <a:solidFill>
                            <a:srgbClr val="374151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Up to 3 Levels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9FAFB"/>
                    </a:solidFill>
                  </a:tcPr>
                </a:tc>
              </a:tr>
            </a:tbl>
          </a:graphicData>
        </a:graphic>
      </p:graphicFrame>
      <p:sp>
        <p:nvSpPr>
          <p:cNvPr id="203" name="Google Shape;203;p21"/>
          <p:cNvSpPr/>
          <p:nvPr/>
        </p:nvSpPr>
        <p:spPr>
          <a:xfrm>
            <a:off x="866775" y="3482429"/>
            <a:ext cx="2860923" cy="9525"/>
          </a:xfrm>
          <a:prstGeom prst="rect">
            <a:avLst/>
          </a:prstGeom>
          <a:solidFill>
            <a:srgbClr val="E5E7EB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" name="Google Shape;204;p21"/>
          <p:cNvSpPr/>
          <p:nvPr/>
        </p:nvSpPr>
        <p:spPr>
          <a:xfrm>
            <a:off x="3718173" y="2816721"/>
            <a:ext cx="9525" cy="675233"/>
          </a:xfrm>
          <a:prstGeom prst="rect">
            <a:avLst/>
          </a:prstGeom>
          <a:solidFill>
            <a:srgbClr val="E5E7EB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" name="Google Shape;205;p21"/>
          <p:cNvSpPr/>
          <p:nvPr/>
        </p:nvSpPr>
        <p:spPr>
          <a:xfrm>
            <a:off x="3727698" y="3482429"/>
            <a:ext cx="2706439" cy="9525"/>
          </a:xfrm>
          <a:prstGeom prst="rect">
            <a:avLst/>
          </a:prstGeom>
          <a:solidFill>
            <a:srgbClr val="E5E7EB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" name="Google Shape;206;p21"/>
          <p:cNvSpPr/>
          <p:nvPr/>
        </p:nvSpPr>
        <p:spPr>
          <a:xfrm>
            <a:off x="6424612" y="2816721"/>
            <a:ext cx="9525" cy="675233"/>
          </a:xfrm>
          <a:prstGeom prst="rect">
            <a:avLst/>
          </a:prstGeom>
          <a:solidFill>
            <a:srgbClr val="E5E7EB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21"/>
          <p:cNvSpPr/>
          <p:nvPr/>
        </p:nvSpPr>
        <p:spPr>
          <a:xfrm>
            <a:off x="6434137" y="3482429"/>
            <a:ext cx="2749004" cy="9525"/>
          </a:xfrm>
          <a:prstGeom prst="rect">
            <a:avLst/>
          </a:prstGeom>
          <a:solidFill>
            <a:srgbClr val="E5E7EB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21"/>
          <p:cNvSpPr/>
          <p:nvPr/>
        </p:nvSpPr>
        <p:spPr>
          <a:xfrm>
            <a:off x="9173616" y="2816721"/>
            <a:ext cx="9525" cy="675233"/>
          </a:xfrm>
          <a:prstGeom prst="rect">
            <a:avLst/>
          </a:prstGeom>
          <a:solidFill>
            <a:srgbClr val="E5E7EB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21"/>
          <p:cNvSpPr/>
          <p:nvPr/>
        </p:nvSpPr>
        <p:spPr>
          <a:xfrm>
            <a:off x="9183141" y="3482429"/>
            <a:ext cx="2142083" cy="9525"/>
          </a:xfrm>
          <a:prstGeom prst="rect">
            <a:avLst/>
          </a:prstGeom>
          <a:solidFill>
            <a:srgbClr val="E5E7EB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21"/>
          <p:cNvSpPr/>
          <p:nvPr/>
        </p:nvSpPr>
        <p:spPr>
          <a:xfrm>
            <a:off x="866775" y="4162425"/>
            <a:ext cx="2860923" cy="9525"/>
          </a:xfrm>
          <a:prstGeom prst="rect">
            <a:avLst/>
          </a:prstGeom>
          <a:solidFill>
            <a:srgbClr val="E5E7EB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21"/>
          <p:cNvSpPr/>
          <p:nvPr/>
        </p:nvSpPr>
        <p:spPr>
          <a:xfrm>
            <a:off x="3718173" y="3491954"/>
            <a:ext cx="9525" cy="679995"/>
          </a:xfrm>
          <a:prstGeom prst="rect">
            <a:avLst/>
          </a:prstGeom>
          <a:solidFill>
            <a:srgbClr val="E5E7EB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" name="Google Shape;212;p21"/>
          <p:cNvSpPr/>
          <p:nvPr/>
        </p:nvSpPr>
        <p:spPr>
          <a:xfrm>
            <a:off x="3727698" y="4162425"/>
            <a:ext cx="2706439" cy="9525"/>
          </a:xfrm>
          <a:prstGeom prst="rect">
            <a:avLst/>
          </a:prstGeom>
          <a:solidFill>
            <a:srgbClr val="E5E7EB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" name="Google Shape;213;p21"/>
          <p:cNvSpPr/>
          <p:nvPr/>
        </p:nvSpPr>
        <p:spPr>
          <a:xfrm>
            <a:off x="6424612" y="3491954"/>
            <a:ext cx="9525" cy="679995"/>
          </a:xfrm>
          <a:prstGeom prst="rect">
            <a:avLst/>
          </a:prstGeom>
          <a:solidFill>
            <a:srgbClr val="E5E7EB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" name="Google Shape;214;p21"/>
          <p:cNvSpPr/>
          <p:nvPr/>
        </p:nvSpPr>
        <p:spPr>
          <a:xfrm>
            <a:off x="6434137" y="4162425"/>
            <a:ext cx="2749004" cy="9525"/>
          </a:xfrm>
          <a:prstGeom prst="rect">
            <a:avLst/>
          </a:prstGeom>
          <a:solidFill>
            <a:srgbClr val="E5E7EB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" name="Google Shape;215;p21"/>
          <p:cNvSpPr/>
          <p:nvPr/>
        </p:nvSpPr>
        <p:spPr>
          <a:xfrm>
            <a:off x="9173616" y="3491954"/>
            <a:ext cx="9525" cy="679995"/>
          </a:xfrm>
          <a:prstGeom prst="rect">
            <a:avLst/>
          </a:prstGeom>
          <a:solidFill>
            <a:srgbClr val="E5E7EB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21"/>
          <p:cNvSpPr/>
          <p:nvPr/>
        </p:nvSpPr>
        <p:spPr>
          <a:xfrm>
            <a:off x="9183141" y="4162425"/>
            <a:ext cx="2142083" cy="9525"/>
          </a:xfrm>
          <a:prstGeom prst="rect">
            <a:avLst/>
          </a:prstGeom>
          <a:solidFill>
            <a:srgbClr val="E5E7EB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" name="Google Shape;217;p21"/>
          <p:cNvSpPr/>
          <p:nvPr/>
        </p:nvSpPr>
        <p:spPr>
          <a:xfrm>
            <a:off x="866775" y="4842420"/>
            <a:ext cx="2860923" cy="9525"/>
          </a:xfrm>
          <a:prstGeom prst="rect">
            <a:avLst/>
          </a:prstGeom>
          <a:solidFill>
            <a:srgbClr val="E5E7EB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" name="Google Shape;218;p21"/>
          <p:cNvSpPr/>
          <p:nvPr/>
        </p:nvSpPr>
        <p:spPr>
          <a:xfrm>
            <a:off x="3718173" y="4171950"/>
            <a:ext cx="9525" cy="679995"/>
          </a:xfrm>
          <a:prstGeom prst="rect">
            <a:avLst/>
          </a:prstGeom>
          <a:solidFill>
            <a:srgbClr val="E5E7EB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21"/>
          <p:cNvSpPr/>
          <p:nvPr/>
        </p:nvSpPr>
        <p:spPr>
          <a:xfrm>
            <a:off x="3727698" y="4842420"/>
            <a:ext cx="2706439" cy="9525"/>
          </a:xfrm>
          <a:prstGeom prst="rect">
            <a:avLst/>
          </a:prstGeom>
          <a:solidFill>
            <a:srgbClr val="E5E7EB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21"/>
          <p:cNvSpPr/>
          <p:nvPr/>
        </p:nvSpPr>
        <p:spPr>
          <a:xfrm>
            <a:off x="6424612" y="4171950"/>
            <a:ext cx="9525" cy="679995"/>
          </a:xfrm>
          <a:prstGeom prst="rect">
            <a:avLst/>
          </a:prstGeom>
          <a:solidFill>
            <a:srgbClr val="E5E7EB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21"/>
          <p:cNvSpPr/>
          <p:nvPr/>
        </p:nvSpPr>
        <p:spPr>
          <a:xfrm>
            <a:off x="6434137" y="4842420"/>
            <a:ext cx="2749004" cy="9525"/>
          </a:xfrm>
          <a:prstGeom prst="rect">
            <a:avLst/>
          </a:prstGeom>
          <a:solidFill>
            <a:srgbClr val="E5E7EB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" name="Google Shape;222;p21"/>
          <p:cNvSpPr/>
          <p:nvPr/>
        </p:nvSpPr>
        <p:spPr>
          <a:xfrm>
            <a:off x="9173616" y="4171950"/>
            <a:ext cx="9525" cy="679995"/>
          </a:xfrm>
          <a:prstGeom prst="rect">
            <a:avLst/>
          </a:prstGeom>
          <a:solidFill>
            <a:srgbClr val="E5E7EB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21"/>
          <p:cNvSpPr/>
          <p:nvPr/>
        </p:nvSpPr>
        <p:spPr>
          <a:xfrm>
            <a:off x="9183141" y="4842420"/>
            <a:ext cx="2142083" cy="9525"/>
          </a:xfrm>
          <a:prstGeom prst="rect">
            <a:avLst/>
          </a:prstGeom>
          <a:solidFill>
            <a:srgbClr val="E5E7EB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21"/>
          <p:cNvSpPr/>
          <p:nvPr/>
        </p:nvSpPr>
        <p:spPr>
          <a:xfrm>
            <a:off x="3718173" y="4851945"/>
            <a:ext cx="9525" cy="684758"/>
          </a:xfrm>
          <a:prstGeom prst="rect">
            <a:avLst/>
          </a:prstGeom>
          <a:solidFill>
            <a:srgbClr val="E5E7EB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21"/>
          <p:cNvSpPr/>
          <p:nvPr/>
        </p:nvSpPr>
        <p:spPr>
          <a:xfrm>
            <a:off x="6424612" y="4851945"/>
            <a:ext cx="9525" cy="684758"/>
          </a:xfrm>
          <a:prstGeom prst="rect">
            <a:avLst/>
          </a:prstGeom>
          <a:solidFill>
            <a:srgbClr val="E5E7EB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21"/>
          <p:cNvSpPr/>
          <p:nvPr/>
        </p:nvSpPr>
        <p:spPr>
          <a:xfrm>
            <a:off x="9173616" y="4851945"/>
            <a:ext cx="9525" cy="684758"/>
          </a:xfrm>
          <a:prstGeom prst="rect">
            <a:avLst/>
          </a:prstGeom>
          <a:solidFill>
            <a:srgbClr val="E5E7EB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21"/>
          <p:cNvSpPr txBox="1"/>
          <p:nvPr/>
        </p:nvSpPr>
        <p:spPr>
          <a:xfrm>
            <a:off x="762000" y="628650"/>
            <a:ext cx="11401425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000" u="none" cap="none" strike="noStrike">
                <a:solidFill>
                  <a:srgbClr val="050505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COMPREHENSIVE EARNING POTENTIAL</a:t>
            </a:r>
            <a:endParaRPr/>
          </a:p>
        </p:txBody>
      </p:sp>
      <p:sp>
        <p:nvSpPr>
          <p:cNvPr id="228" name="Google Shape;228;p21"/>
          <p:cNvSpPr/>
          <p:nvPr/>
        </p:nvSpPr>
        <p:spPr>
          <a:xfrm>
            <a:off x="571500" y="628650"/>
            <a:ext cx="76200" cy="457200"/>
          </a:xfrm>
          <a:prstGeom prst="rect">
            <a:avLst/>
          </a:prstGeom>
          <a:solidFill>
            <a:srgbClr val="FF6A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233" name="Google Shape;233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234" name="Google Shape;234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71500" y="2324248"/>
            <a:ext cx="5238750" cy="310470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235" name="Google Shape;235;p2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381750" y="2324248"/>
            <a:ext cx="5238750" cy="3104703"/>
          </a:xfrm>
          <a:prstGeom prst="rect">
            <a:avLst/>
          </a:prstGeom>
          <a:noFill/>
          <a:ln>
            <a:noFill/>
          </a:ln>
        </p:spPr>
      </p:pic>
      <p:sp>
        <p:nvSpPr>
          <p:cNvPr id="236" name="Google Shape;236;p22"/>
          <p:cNvSpPr/>
          <p:nvPr/>
        </p:nvSpPr>
        <p:spPr>
          <a:xfrm>
            <a:off x="0" y="0"/>
            <a:ext cx="12192000" cy="57150"/>
          </a:xfrm>
          <a:prstGeom prst="rect">
            <a:avLst/>
          </a:prstGeom>
          <a:solidFill>
            <a:srgbClr val="FF6A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" name="Google Shape;237;p22"/>
          <p:cNvSpPr txBox="1"/>
          <p:nvPr/>
        </p:nvSpPr>
        <p:spPr>
          <a:xfrm>
            <a:off x="952500" y="2705248"/>
            <a:ext cx="4700587" cy="60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950" u="none" cap="none" strike="noStrike">
                <a:solidFill>
                  <a:srgbClr val="FF6A00"/>
                </a:solidFill>
                <a:latin typeface="Montserrat"/>
                <a:ea typeface="Montserrat"/>
                <a:cs typeface="Montserrat"/>
                <a:sym typeface="Montserrat"/>
              </a:rPr>
              <a:t>UNPRECEDENTED PRIVACY &amp; TRACKING</a:t>
            </a:r>
            <a:endParaRPr/>
          </a:p>
        </p:txBody>
      </p:sp>
      <p:sp>
        <p:nvSpPr>
          <p:cNvPr id="238" name="Google Shape;238;p22"/>
          <p:cNvSpPr txBox="1"/>
          <p:nvPr/>
        </p:nvSpPr>
        <p:spPr>
          <a:xfrm>
            <a:off x="952500" y="3457723"/>
            <a:ext cx="4476750" cy="144735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D1D5DB"/>
                </a:solidFill>
                <a:latin typeface="Inter"/>
                <a:ea typeface="Inter"/>
                <a:cs typeface="Inter"/>
                <a:sym typeface="Inter"/>
              </a:rPr>
              <a:t>Because the platform is closed and invite-only, there is zero leakage. Every single user that enters the ecosystem is permanently hardcoded to an affiliate. Your hard work in generating leads is strictly protected and monetized.</a:t>
            </a:r>
            <a:endParaRPr/>
          </a:p>
        </p:txBody>
      </p:sp>
      <p:sp>
        <p:nvSpPr>
          <p:cNvPr id="239" name="Google Shape;239;p22"/>
          <p:cNvSpPr txBox="1"/>
          <p:nvPr/>
        </p:nvSpPr>
        <p:spPr>
          <a:xfrm>
            <a:off x="6781800" y="2724298"/>
            <a:ext cx="4660582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950" u="none" cap="none" strike="noStrike">
                <a:solidFill>
                  <a:srgbClr val="FF6A00"/>
                </a:solidFill>
                <a:latin typeface="Montserrat"/>
                <a:ea typeface="Montserrat"/>
                <a:cs typeface="Montserrat"/>
                <a:sym typeface="Montserrat"/>
              </a:rPr>
              <a:t>DIVERSIFIED INCOME STREAMS</a:t>
            </a:r>
            <a:endParaRPr/>
          </a:p>
        </p:txBody>
      </p:sp>
      <p:sp>
        <p:nvSpPr>
          <p:cNvPr id="240" name="Google Shape;240;p22"/>
          <p:cNvSpPr txBox="1"/>
          <p:nvPr/>
        </p:nvSpPr>
        <p:spPr>
          <a:xfrm>
            <a:off x="6781800" y="3171973"/>
            <a:ext cx="4438650" cy="144735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25" u="none" cap="none" strike="noStrike">
                <a:solidFill>
                  <a:srgbClr val="374151"/>
                </a:solidFill>
                <a:latin typeface="Inter"/>
                <a:ea typeface="Inter"/>
                <a:cs typeface="Inter"/>
                <a:sym typeface="Inter"/>
              </a:rPr>
              <a:t>You aren't just earning from one source. You build wealth simultaneously by bringing in consumers (users), suppliers (shops/providers), and promoters (other affiliates). It is a complete, self-sustaining economic loop.</a:t>
            </a:r>
            <a:endParaRPr/>
          </a:p>
        </p:txBody>
      </p:sp>
      <p:sp>
        <p:nvSpPr>
          <p:cNvPr id="241" name="Google Shape;241;p22"/>
          <p:cNvSpPr txBox="1"/>
          <p:nvPr/>
        </p:nvSpPr>
        <p:spPr>
          <a:xfrm>
            <a:off x="762000" y="628650"/>
            <a:ext cx="11401425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000" u="none" cap="none" strike="noStrike">
                <a:solidFill>
                  <a:srgbClr val="050505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WHY CHOOSE HAYAHAY?</a:t>
            </a:r>
            <a:endParaRPr/>
          </a:p>
        </p:txBody>
      </p:sp>
      <p:sp>
        <p:nvSpPr>
          <p:cNvPr id="242" name="Google Shape;242;p22"/>
          <p:cNvSpPr/>
          <p:nvPr/>
        </p:nvSpPr>
        <p:spPr>
          <a:xfrm>
            <a:off x="571500" y="628650"/>
            <a:ext cx="76200" cy="457200"/>
          </a:xfrm>
          <a:prstGeom prst="rect">
            <a:avLst/>
          </a:prstGeom>
          <a:solidFill>
            <a:srgbClr val="FF6A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247" name="Google Shape;247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248" name="Google Shape;248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809750" y="1559421"/>
            <a:ext cx="8572500" cy="3739157"/>
          </a:xfrm>
          <a:prstGeom prst="rect">
            <a:avLst/>
          </a:prstGeom>
          <a:noFill/>
          <a:ln>
            <a:noFill/>
          </a:ln>
        </p:spPr>
      </p:pic>
      <p:sp>
        <p:nvSpPr>
          <p:cNvPr id="249" name="Google Shape;249;p23"/>
          <p:cNvSpPr txBox="1"/>
          <p:nvPr/>
        </p:nvSpPr>
        <p:spPr>
          <a:xfrm>
            <a:off x="2457450" y="2130921"/>
            <a:ext cx="7720965" cy="1257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4050" u="none" cap="none" strike="noStrike">
                <a:solidFill>
                  <a:srgbClr val="FFFFFF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START BUILDING YOUR NETWORK</a:t>
            </a:r>
            <a:endParaRPr/>
          </a:p>
        </p:txBody>
      </p:sp>
      <p:sp>
        <p:nvSpPr>
          <p:cNvPr id="250" name="Google Shape;250;p23"/>
          <p:cNvSpPr txBox="1"/>
          <p:nvPr/>
        </p:nvSpPr>
        <p:spPr>
          <a:xfrm>
            <a:off x="2457450" y="3578721"/>
            <a:ext cx="7353300" cy="100548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50" u="none" cap="none" strike="noStrike">
                <a:solidFill>
                  <a:srgbClr val="F3F4F6"/>
                </a:solidFill>
                <a:latin typeface="Inter"/>
                <a:ea typeface="Inter"/>
                <a:cs typeface="Inter"/>
                <a:sym typeface="Inter"/>
              </a:rPr>
              <a:t>The earlier you join, the faster you can establish dominance in your local area. Secure the top Shops, Providers, and Users before the market saturates.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255" name="Google Shape;255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256" name="Google Shape;256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624050" y="3490652"/>
            <a:ext cx="5724525" cy="752475"/>
          </a:xfrm>
          <a:prstGeom prst="rect">
            <a:avLst/>
          </a:prstGeom>
          <a:noFill/>
          <a:ln>
            <a:noFill/>
          </a:ln>
        </p:spPr>
      </p:pic>
      <p:sp>
        <p:nvSpPr>
          <p:cNvPr id="257" name="Google Shape;257;p24"/>
          <p:cNvSpPr/>
          <p:nvPr/>
        </p:nvSpPr>
        <p:spPr>
          <a:xfrm>
            <a:off x="0" y="0"/>
            <a:ext cx="12192000" cy="57150"/>
          </a:xfrm>
          <a:prstGeom prst="rect">
            <a:avLst/>
          </a:prstGeom>
          <a:solidFill>
            <a:srgbClr val="FF6A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p24"/>
          <p:cNvSpPr txBox="1"/>
          <p:nvPr/>
        </p:nvSpPr>
        <p:spPr>
          <a:xfrm>
            <a:off x="295275" y="2016475"/>
            <a:ext cx="86631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6000" u="none" cap="none" strike="noStrike">
                <a:solidFill>
                  <a:srgbClr val="050505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READY TO JOIN?</a:t>
            </a:r>
            <a:endParaRPr/>
          </a:p>
        </p:txBody>
      </p:sp>
      <p:sp>
        <p:nvSpPr>
          <p:cNvPr id="259" name="Google Shape;259;p24"/>
          <p:cNvSpPr txBox="1"/>
          <p:nvPr/>
        </p:nvSpPr>
        <p:spPr>
          <a:xfrm>
            <a:off x="682450" y="3005400"/>
            <a:ext cx="7607700" cy="3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950" u="none" cap="none" strike="noStrike">
                <a:solidFill>
                  <a:srgbClr val="374151"/>
                </a:solidFill>
                <a:latin typeface="Inter"/>
                <a:ea typeface="Inter"/>
                <a:cs typeface="Inter"/>
                <a:sym typeface="Inter"/>
              </a:rPr>
              <a:t>Unlock the future of localized, private e-commerce.</a:t>
            </a:r>
            <a:endParaRPr/>
          </a:p>
        </p:txBody>
      </p:sp>
      <p:pic>
        <p:nvPicPr>
          <p:cNvPr id="260" name="Google Shape;260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290150" y="1814238"/>
            <a:ext cx="3350575" cy="3350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