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</p:sldIdLst>
  <p:sldSz cy="6858000" cx="12192000"/>
  <p:notesSz cx="6858000" cy="9144000"/>
  <p:embeddedFontLst>
    <p:embeddedFont>
      <p:font typeface="Montserrat"/>
      <p:regular r:id="rId19"/>
      <p:bold r:id="rId20"/>
      <p:italic r:id="rId21"/>
      <p:boldItalic r:id="rId22"/>
    </p:embeddedFont>
    <p:embeddedFont>
      <p:font typeface="Open Sans SemiBold"/>
      <p:regular r:id="rId23"/>
      <p:bold r:id="rId24"/>
      <p:italic r:id="rId25"/>
      <p:boldItalic r:id="rId26"/>
    </p:embeddedFont>
    <p:embeddedFont>
      <p:font typeface="Open Sans"/>
      <p:regular r:id="rId27"/>
      <p:bold r:id="rId28"/>
      <p:italic r:id="rId29"/>
      <p:boldItalic r:id="rId3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65D2B1FB-A204-4767-AE77-B3D30F8F8E12}">
  <a:tblStyle styleId="{65D2B1FB-A204-4767-AE77-B3D30F8F8E12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CF4"/>
          </a:solidFill>
        </a:fill>
      </a:tcStyle>
    </a:wholeTbl>
    <a:band1H>
      <a:tcTxStyle/>
      <a:tcStyle>
        <a:fill>
          <a:solidFill>
            <a:srgbClr val="CFD7E7"/>
          </a:solidFill>
        </a:fill>
      </a:tcStyle>
    </a:band1H>
    <a:band2H>
      <a:tcTxStyle/>
    </a:band2H>
    <a:band1V>
      <a:tcTxStyle/>
      <a:tcStyle>
        <a:fill>
          <a:solidFill>
            <a:srgbClr val="CFD7E7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Montserrat-bold.fntdata"/><Relationship Id="rId22" Type="http://schemas.openxmlformats.org/officeDocument/2006/relationships/font" Target="fonts/Montserrat-boldItalic.fntdata"/><Relationship Id="rId21" Type="http://schemas.openxmlformats.org/officeDocument/2006/relationships/font" Target="fonts/Montserrat-italic.fntdata"/><Relationship Id="rId24" Type="http://schemas.openxmlformats.org/officeDocument/2006/relationships/font" Target="fonts/OpenSansSemiBold-bold.fntdata"/><Relationship Id="rId23" Type="http://schemas.openxmlformats.org/officeDocument/2006/relationships/font" Target="fonts/OpenSansSemiBold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font" Target="fonts/OpenSansSemiBold-boldItalic.fntdata"/><Relationship Id="rId25" Type="http://schemas.openxmlformats.org/officeDocument/2006/relationships/font" Target="fonts/OpenSansSemiBold-italic.fntdata"/><Relationship Id="rId28" Type="http://schemas.openxmlformats.org/officeDocument/2006/relationships/font" Target="fonts/OpenSans-bold.fntdata"/><Relationship Id="rId27" Type="http://schemas.openxmlformats.org/officeDocument/2006/relationships/font" Target="fonts/OpenSans-regular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29" Type="http://schemas.openxmlformats.org/officeDocument/2006/relationships/font" Target="fonts/OpenSans-italic.fntdata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0" Type="http://schemas.openxmlformats.org/officeDocument/2006/relationships/font" Target="fonts/OpenSans-boldItalic.fntdata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font" Target="fonts/Montserrat-regular.fntdata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6" name="Google Shape;96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" name="Google Shape;157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6" name="Google Shape;236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6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7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7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18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7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png"/><Relationship Id="rId4" Type="http://schemas.openxmlformats.org/officeDocument/2006/relationships/image" Target="../media/image6.png"/><Relationship Id="rId5" Type="http://schemas.openxmlformats.org/officeDocument/2006/relationships/image" Target="../media/image9.png"/><Relationship Id="rId6" Type="http://schemas.openxmlformats.org/officeDocument/2006/relationships/image" Target="../media/image7.png"/><Relationship Id="rId7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Relationship Id="rId4" Type="http://schemas.openxmlformats.org/officeDocument/2006/relationships/image" Target="../media/image10.png"/><Relationship Id="rId5" Type="http://schemas.openxmlformats.org/officeDocument/2006/relationships/image" Target="../media/image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1.png"/><Relationship Id="rId4" Type="http://schemas.openxmlformats.org/officeDocument/2006/relationships/image" Target="../media/image14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6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5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84" name="Google Shape;84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76500" y="-1333500"/>
            <a:ext cx="5715000" cy="2699444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3"/>
          <p:cNvSpPr txBox="1"/>
          <p:nvPr/>
        </p:nvSpPr>
        <p:spPr>
          <a:xfrm>
            <a:off x="2447850" y="4160794"/>
            <a:ext cx="7296300" cy="3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950" u="none" cap="none" strike="noStrike">
                <a:solidFill>
                  <a:srgbClr val="666666"/>
                </a:solidFill>
                <a:latin typeface="Open Sans"/>
                <a:ea typeface="Open Sans"/>
                <a:cs typeface="Open Sans"/>
                <a:sym typeface="Open Sans"/>
              </a:rPr>
              <a:t>The Ultimate WEB &amp; Mobile Application for Goods and Services</a:t>
            </a:r>
            <a:endParaRPr/>
          </a:p>
        </p:txBody>
      </p:sp>
      <p:pic>
        <p:nvPicPr>
          <p:cNvPr id="86" name="Google Shape;86;p13" title="hayahay logo.webp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62850" y="1121994"/>
            <a:ext cx="6381752" cy="31908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91" name="Google Shape;91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" y="571500"/>
            <a:ext cx="11049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4"/>
          <p:cNvSpPr txBox="1"/>
          <p:nvPr/>
        </p:nvSpPr>
        <p:spPr>
          <a:xfrm>
            <a:off x="2700575" y="2688877"/>
            <a:ext cx="6790848" cy="9239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000" u="none" cap="none" strike="noStrike">
                <a:solidFill>
                  <a:srgbClr val="F15A24"/>
                </a:solidFill>
                <a:latin typeface="Montserrat"/>
                <a:ea typeface="Montserrat"/>
                <a:cs typeface="Montserrat"/>
                <a:sym typeface="Montserrat"/>
              </a:rPr>
              <a:t>OUR PLATFORM</a:t>
            </a:r>
            <a:endParaRPr/>
          </a:p>
        </p:txBody>
      </p:sp>
      <p:sp>
        <p:nvSpPr>
          <p:cNvPr id="93" name="Google Shape;93;p14"/>
          <p:cNvSpPr txBox="1"/>
          <p:nvPr/>
        </p:nvSpPr>
        <p:spPr>
          <a:xfrm>
            <a:off x="2524125" y="3803302"/>
            <a:ext cx="7143750" cy="3656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599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Bridging the gap between Shops, Service Providers, and Customers.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5"/>
          <p:cNvSpPr txBox="1"/>
          <p:nvPr/>
        </p:nvSpPr>
        <p:spPr>
          <a:xfrm>
            <a:off x="571500" y="2786062"/>
            <a:ext cx="5500687" cy="3238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1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UNIFIED EXPERIENCE</a:t>
            </a:r>
            <a:endParaRPr/>
          </a:p>
        </p:txBody>
      </p:sp>
      <p:sp>
        <p:nvSpPr>
          <p:cNvPr id="99" name="Google Shape;99;p15"/>
          <p:cNvSpPr txBox="1"/>
          <p:nvPr/>
        </p:nvSpPr>
        <p:spPr>
          <a:xfrm>
            <a:off x="571500" y="3252787"/>
            <a:ext cx="5238750" cy="9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Hayahay PH is fully operational on Web, Android Playstore, and Apple Appstore. Our seamless interface allows users to browse products and book exclusive services with ease.</a:t>
            </a:r>
            <a:endParaRPr/>
          </a:p>
        </p:txBody>
      </p:sp>
      <p:sp>
        <p:nvSpPr>
          <p:cNvPr id="100" name="Google Shape;100;p15"/>
          <p:cNvSpPr txBox="1"/>
          <p:nvPr/>
        </p:nvSpPr>
        <p:spPr>
          <a:xfrm>
            <a:off x="571500" y="4357687"/>
            <a:ext cx="5238750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F15A24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Currently under development for even more exciting updates!</a:t>
            </a:r>
            <a:endParaRPr/>
          </a:p>
        </p:txBody>
      </p:sp>
      <p:sp>
        <p:nvSpPr>
          <p:cNvPr id="101" name="Google Shape;101;p15"/>
          <p:cNvSpPr txBox="1"/>
          <p:nvPr/>
        </p:nvSpPr>
        <p:spPr>
          <a:xfrm>
            <a:off x="809625" y="571500"/>
            <a:ext cx="11351418" cy="5143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300" u="none" cap="none" strike="noStrike">
                <a:solidFill>
                  <a:srgbClr val="F15A24"/>
                </a:solidFill>
                <a:latin typeface="Montserrat"/>
                <a:ea typeface="Montserrat"/>
                <a:cs typeface="Montserrat"/>
                <a:sym typeface="Montserrat"/>
              </a:rPr>
              <a:t>ACCESSIBLE ANYWHERE</a:t>
            </a:r>
            <a:endParaRPr/>
          </a:p>
        </p:txBody>
      </p:sp>
      <p:sp>
        <p:nvSpPr>
          <p:cNvPr id="102" name="Google Shape;102;p15"/>
          <p:cNvSpPr/>
          <p:nvPr/>
        </p:nvSpPr>
        <p:spPr>
          <a:xfrm>
            <a:off x="571500" y="571500"/>
            <a:ext cx="95250" cy="514350"/>
          </a:xfrm>
          <a:prstGeom prst="rect">
            <a:avLst/>
          </a:prstGeom>
          <a:solidFill>
            <a:srgbClr val="1A1A1A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3" name="Google Shape;10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99775" y="571500"/>
            <a:ext cx="5500675" cy="57049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08" name="Google Shape;108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" y="2362200"/>
            <a:ext cx="3492400" cy="30289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09" name="Google Shape;109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349650" y="2362200"/>
            <a:ext cx="3492549" cy="30289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10" name="Google Shape;110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127950" y="2362200"/>
            <a:ext cx="3492400" cy="30289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11" name="Google Shape;111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960512" y="2743200"/>
            <a:ext cx="714375" cy="571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16"/>
          <p:cNvSpPr txBox="1"/>
          <p:nvPr/>
        </p:nvSpPr>
        <p:spPr>
          <a:xfrm>
            <a:off x="884239" y="3552825"/>
            <a:ext cx="2866920" cy="3238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1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SHOPS &amp; PRO'S</a:t>
            </a:r>
            <a:endParaRPr/>
          </a:p>
        </p:txBody>
      </p:sp>
      <p:sp>
        <p:nvSpPr>
          <p:cNvPr id="113" name="Google Shape;113;p16"/>
          <p:cNvSpPr txBox="1"/>
          <p:nvPr/>
        </p:nvSpPr>
        <p:spPr>
          <a:xfrm>
            <a:off x="952500" y="4019550"/>
            <a:ext cx="27304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Local businesses and service providers list their exclusive offerings.</a:t>
            </a:r>
            <a:endParaRPr/>
          </a:p>
        </p:txBody>
      </p:sp>
      <p:pic>
        <p:nvPicPr>
          <p:cNvPr descr="image.png" id="114" name="Google Shape;114;p1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738663" y="2743200"/>
            <a:ext cx="714375" cy="571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16"/>
          <p:cNvSpPr txBox="1"/>
          <p:nvPr/>
        </p:nvSpPr>
        <p:spPr>
          <a:xfrm>
            <a:off x="4662387" y="3552825"/>
            <a:ext cx="2867077" cy="3238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1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AFFILIATES</a:t>
            </a:r>
            <a:endParaRPr/>
          </a:p>
        </p:txBody>
      </p:sp>
      <p:sp>
        <p:nvSpPr>
          <p:cNvPr id="116" name="Google Shape;116;p16"/>
          <p:cNvSpPr txBox="1"/>
          <p:nvPr/>
        </p:nvSpPr>
        <p:spPr>
          <a:xfrm>
            <a:off x="4730650" y="4019550"/>
            <a:ext cx="2730549" cy="9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The backbone of recruitment for shops, providers, and customers.</a:t>
            </a:r>
            <a:endParaRPr/>
          </a:p>
        </p:txBody>
      </p:sp>
      <p:pic>
        <p:nvPicPr>
          <p:cNvPr descr="image.png" id="117" name="Google Shape;117;p1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9516963" y="2743200"/>
            <a:ext cx="714375" cy="571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16"/>
          <p:cNvSpPr txBox="1"/>
          <p:nvPr/>
        </p:nvSpPr>
        <p:spPr>
          <a:xfrm>
            <a:off x="8440690" y="3552825"/>
            <a:ext cx="2866920" cy="3238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1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PRIVATE ACCESS</a:t>
            </a:r>
            <a:endParaRPr/>
          </a:p>
        </p:txBody>
      </p:sp>
      <p:sp>
        <p:nvSpPr>
          <p:cNvPr id="119" name="Google Shape;119;p16"/>
          <p:cNvSpPr txBox="1"/>
          <p:nvPr/>
        </p:nvSpPr>
        <p:spPr>
          <a:xfrm>
            <a:off x="8508950" y="4019550"/>
            <a:ext cx="27304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Only users with an affiliate link can enter the platform.</a:t>
            </a:r>
            <a:endParaRPr/>
          </a:p>
        </p:txBody>
      </p:sp>
      <p:sp>
        <p:nvSpPr>
          <p:cNvPr id="120" name="Google Shape;120;p16"/>
          <p:cNvSpPr txBox="1"/>
          <p:nvPr/>
        </p:nvSpPr>
        <p:spPr>
          <a:xfrm>
            <a:off x="809625" y="571500"/>
            <a:ext cx="11351418" cy="5143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300" u="none" cap="none" strike="noStrike">
                <a:solidFill>
                  <a:srgbClr val="F15A24"/>
                </a:solidFill>
                <a:latin typeface="Montserrat"/>
                <a:ea typeface="Montserrat"/>
                <a:cs typeface="Montserrat"/>
                <a:sym typeface="Montserrat"/>
              </a:rPr>
              <a:t>EXCLUSIVE PRIVATE ECOSYSTEM</a:t>
            </a:r>
            <a:endParaRPr/>
          </a:p>
        </p:txBody>
      </p:sp>
      <p:sp>
        <p:nvSpPr>
          <p:cNvPr id="121" name="Google Shape;121;p16"/>
          <p:cNvSpPr/>
          <p:nvPr/>
        </p:nvSpPr>
        <p:spPr>
          <a:xfrm>
            <a:off x="571500" y="571500"/>
            <a:ext cx="95250" cy="514350"/>
          </a:xfrm>
          <a:prstGeom prst="rect">
            <a:avLst/>
          </a:prstGeom>
          <a:solidFill>
            <a:srgbClr val="1A1A1A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7"/>
          <p:cNvSpPr txBox="1"/>
          <p:nvPr/>
        </p:nvSpPr>
        <p:spPr>
          <a:xfrm>
            <a:off x="571500" y="2814637"/>
            <a:ext cx="5143500" cy="17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3500" u="none" cap="none" strike="noStrike">
                <a:solidFill>
                  <a:srgbClr val="F15A24"/>
                </a:solidFill>
                <a:latin typeface="Open Sans"/>
                <a:ea typeface="Open Sans"/>
                <a:cs typeface="Open Sans"/>
                <a:sym typeface="Open Sans"/>
              </a:rPr>
              <a:t>60%</a:t>
            </a:r>
            <a:endParaRPr/>
          </a:p>
        </p:txBody>
      </p:sp>
      <p:sp>
        <p:nvSpPr>
          <p:cNvPr id="127" name="Google Shape;127;p17"/>
          <p:cNvSpPr txBox="1"/>
          <p:nvPr/>
        </p:nvSpPr>
        <p:spPr>
          <a:xfrm>
            <a:off x="571500" y="4529137"/>
            <a:ext cx="5143500" cy="4095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00" u="none" cap="none" strike="noStrike">
                <a:solidFill>
                  <a:srgbClr val="1A1A1A"/>
                </a:solidFill>
                <a:latin typeface="Open Sans"/>
                <a:ea typeface="Open Sans"/>
                <a:cs typeface="Open Sans"/>
                <a:sym typeface="Open Sans"/>
              </a:rPr>
              <a:t>Total Commission</a:t>
            </a:r>
            <a:endParaRPr/>
          </a:p>
        </p:txBody>
      </p:sp>
      <p:sp>
        <p:nvSpPr>
          <p:cNvPr id="128" name="Google Shape;128;p17"/>
          <p:cNvSpPr txBox="1"/>
          <p:nvPr/>
        </p:nvSpPr>
        <p:spPr>
          <a:xfrm>
            <a:off x="6477000" y="2786062"/>
            <a:ext cx="5400675" cy="3238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1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3-LEVEL COMMISSION STRUCTURE</a:t>
            </a:r>
            <a:endParaRPr/>
          </a:p>
        </p:txBody>
      </p:sp>
      <p:sp>
        <p:nvSpPr>
          <p:cNvPr id="129" name="Google Shape;129;p17"/>
          <p:cNvSpPr txBox="1"/>
          <p:nvPr/>
        </p:nvSpPr>
        <p:spPr>
          <a:xfrm>
            <a:off x="6477000" y="3252787"/>
            <a:ext cx="51435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Affiliates earn from their own recruits and the tiers below them:</a:t>
            </a:r>
            <a:endParaRPr/>
          </a:p>
        </p:txBody>
      </p:sp>
      <p:sp>
        <p:nvSpPr>
          <p:cNvPr id="130" name="Google Shape;130;p17"/>
          <p:cNvSpPr txBox="1"/>
          <p:nvPr/>
        </p:nvSpPr>
        <p:spPr>
          <a:xfrm>
            <a:off x="6477000" y="4052887"/>
            <a:ext cx="51435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5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30%</a:t>
            </a: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 - Direct Recruits</a:t>
            </a:r>
            <a:endParaRPr/>
          </a:p>
        </p:txBody>
      </p:sp>
      <p:sp>
        <p:nvSpPr>
          <p:cNvPr id="131" name="Google Shape;131;p17"/>
          <p:cNvSpPr txBox="1"/>
          <p:nvPr/>
        </p:nvSpPr>
        <p:spPr>
          <a:xfrm>
            <a:off x="6477000" y="4357687"/>
            <a:ext cx="51435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5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20%</a:t>
            </a: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 - Second Level Tiers</a:t>
            </a:r>
            <a:endParaRPr/>
          </a:p>
        </p:txBody>
      </p:sp>
      <p:sp>
        <p:nvSpPr>
          <p:cNvPr id="132" name="Google Shape;132;p17"/>
          <p:cNvSpPr txBox="1"/>
          <p:nvPr/>
        </p:nvSpPr>
        <p:spPr>
          <a:xfrm>
            <a:off x="6477000" y="4662487"/>
            <a:ext cx="51435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500" u="none" cap="none" strike="noStrik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10%</a:t>
            </a: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 - Third Level Tiers</a:t>
            </a:r>
            <a:endParaRPr/>
          </a:p>
        </p:txBody>
      </p:sp>
      <p:sp>
        <p:nvSpPr>
          <p:cNvPr id="133" name="Google Shape;133;p17"/>
          <p:cNvSpPr txBox="1"/>
          <p:nvPr/>
        </p:nvSpPr>
        <p:spPr>
          <a:xfrm>
            <a:off x="809625" y="571500"/>
            <a:ext cx="11351418" cy="5143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300" u="none" cap="none" strike="noStrike">
                <a:solidFill>
                  <a:srgbClr val="F15A24"/>
                </a:solidFill>
                <a:latin typeface="Montserrat"/>
                <a:ea typeface="Montserrat"/>
                <a:cs typeface="Montserrat"/>
                <a:sym typeface="Montserrat"/>
              </a:rPr>
              <a:t>UNMATCHED INCENTIVES</a:t>
            </a:r>
            <a:endParaRPr/>
          </a:p>
        </p:txBody>
      </p:sp>
      <p:sp>
        <p:nvSpPr>
          <p:cNvPr id="134" name="Google Shape;134;p17"/>
          <p:cNvSpPr/>
          <p:nvPr/>
        </p:nvSpPr>
        <p:spPr>
          <a:xfrm>
            <a:off x="571500" y="571500"/>
            <a:ext cx="95250" cy="514350"/>
          </a:xfrm>
          <a:prstGeom prst="rect">
            <a:avLst/>
          </a:prstGeom>
          <a:solidFill>
            <a:srgbClr val="1A1A1A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8"/>
          <p:cNvSpPr/>
          <p:nvPr/>
        </p:nvSpPr>
        <p:spPr>
          <a:xfrm>
            <a:off x="571500" y="2524125"/>
            <a:ext cx="11049000" cy="2705100"/>
          </a:xfrm>
          <a:prstGeom prst="roundRect">
            <a:avLst>
              <a:gd fmla="val 0" name="adj"/>
            </a:avLst>
          </a:prstGeom>
          <a:solidFill>
            <a:srgbClr val="FFFFFF"/>
          </a:solidFill>
          <a:ln cap="flat" cmpd="sng" w="9525">
            <a:solidFill>
              <a:srgbClr val="4A7DBA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40" name="Google Shape;140;p18"/>
          <p:cNvGraphicFramePr/>
          <p:nvPr/>
        </p:nvGraphicFramePr>
        <p:xfrm>
          <a:off x="571500" y="2524125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{65D2B1FB-A204-4767-AE77-B3D30F8F8E12}</a:tableStyleId>
              </a:tblPr>
              <a:tblGrid>
                <a:gridCol w="3151425"/>
                <a:gridCol w="2323350"/>
                <a:gridCol w="2496450"/>
                <a:gridCol w="3077775"/>
              </a:tblGrid>
              <a:tr h="6762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650" u="none" cap="none" strike="noStrike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Transaction Type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A1A1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650" u="none" cap="none" strike="noStrike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Platform Fee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A1A1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650" u="none" cap="none" strike="noStrike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Affiliate Share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A1A1A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650" u="none" cap="none" strike="noStrike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Admin/GM Share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1A1A1A"/>
                    </a:solidFill>
                  </a:tcPr>
                </a:tc>
              </a:tr>
              <a:tr h="6762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500" u="none" cap="none" strike="noStrike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User Purchase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20 Pesos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60% (12 PHP)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30% Admin / 10% GM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762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500" u="none" cap="none" strike="noStrike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Shop/Provider Sale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F4F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10 Pesos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F4F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10% (1 PHP)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F4F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90% Operations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F4F4"/>
                    </a:solidFill>
                  </a:tcPr>
                </a:tc>
              </a:tr>
              <a:tr h="6762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0" lang="en-US" sz="1500" u="none" cap="none" strike="noStrike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Affiliate Recruitment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-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100 PHP/Recruit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US" sz="1500" u="none" cap="none" strike="noStrike">
                          <a:solidFill>
                            <a:srgbClr val="000000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Up to 3rd Level</a:t>
                      </a:r>
                      <a:endParaRPr/>
                    </a:p>
                  </a:txBody>
                  <a:tcPr marT="25400" marB="25400" marR="63500" marL="6350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141" name="Google Shape;141;p18"/>
          <p:cNvSpPr/>
          <p:nvPr/>
        </p:nvSpPr>
        <p:spPr>
          <a:xfrm>
            <a:off x="571500" y="3919537"/>
            <a:ext cx="3151435" cy="952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18"/>
          <p:cNvSpPr/>
          <p:nvPr/>
        </p:nvSpPr>
        <p:spPr>
          <a:xfrm>
            <a:off x="3722935" y="3919537"/>
            <a:ext cx="2323355" cy="952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18"/>
          <p:cNvSpPr/>
          <p:nvPr/>
        </p:nvSpPr>
        <p:spPr>
          <a:xfrm>
            <a:off x="6046291" y="3919537"/>
            <a:ext cx="2496442" cy="952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18"/>
          <p:cNvSpPr/>
          <p:nvPr/>
        </p:nvSpPr>
        <p:spPr>
          <a:xfrm>
            <a:off x="8542734" y="3919537"/>
            <a:ext cx="3077765" cy="952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18"/>
          <p:cNvSpPr/>
          <p:nvPr/>
        </p:nvSpPr>
        <p:spPr>
          <a:xfrm>
            <a:off x="571500" y="4567237"/>
            <a:ext cx="3151435" cy="952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18"/>
          <p:cNvSpPr/>
          <p:nvPr/>
        </p:nvSpPr>
        <p:spPr>
          <a:xfrm>
            <a:off x="3722935" y="4567237"/>
            <a:ext cx="2323355" cy="952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18"/>
          <p:cNvSpPr/>
          <p:nvPr/>
        </p:nvSpPr>
        <p:spPr>
          <a:xfrm>
            <a:off x="6046291" y="4567237"/>
            <a:ext cx="2496442" cy="952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18"/>
          <p:cNvSpPr/>
          <p:nvPr/>
        </p:nvSpPr>
        <p:spPr>
          <a:xfrm>
            <a:off x="8542734" y="4567237"/>
            <a:ext cx="3077765" cy="952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18"/>
          <p:cNvSpPr/>
          <p:nvPr/>
        </p:nvSpPr>
        <p:spPr>
          <a:xfrm>
            <a:off x="571500" y="5214937"/>
            <a:ext cx="3151435" cy="952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18"/>
          <p:cNvSpPr/>
          <p:nvPr/>
        </p:nvSpPr>
        <p:spPr>
          <a:xfrm>
            <a:off x="3722935" y="5214937"/>
            <a:ext cx="2323355" cy="952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18"/>
          <p:cNvSpPr/>
          <p:nvPr/>
        </p:nvSpPr>
        <p:spPr>
          <a:xfrm>
            <a:off x="6046291" y="5214937"/>
            <a:ext cx="2496442" cy="952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18"/>
          <p:cNvSpPr/>
          <p:nvPr/>
        </p:nvSpPr>
        <p:spPr>
          <a:xfrm>
            <a:off x="8542734" y="5214937"/>
            <a:ext cx="3077765" cy="9525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18"/>
          <p:cNvSpPr txBox="1"/>
          <p:nvPr/>
        </p:nvSpPr>
        <p:spPr>
          <a:xfrm>
            <a:off x="809625" y="571500"/>
            <a:ext cx="11351418" cy="5143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300" u="none" cap="none" strike="noStrike">
                <a:solidFill>
                  <a:srgbClr val="F15A24"/>
                </a:solidFill>
                <a:latin typeface="Montserrat"/>
                <a:ea typeface="Montserrat"/>
                <a:cs typeface="Montserrat"/>
                <a:sym typeface="Montserrat"/>
              </a:rPr>
              <a:t>TRANSACTION FEE BREAKDOWN</a:t>
            </a:r>
            <a:endParaRPr/>
          </a:p>
        </p:txBody>
      </p:sp>
      <p:sp>
        <p:nvSpPr>
          <p:cNvPr id="154" name="Google Shape;154;p18"/>
          <p:cNvSpPr/>
          <p:nvPr/>
        </p:nvSpPr>
        <p:spPr>
          <a:xfrm>
            <a:off x="571500" y="571500"/>
            <a:ext cx="95250" cy="514350"/>
          </a:xfrm>
          <a:prstGeom prst="rect">
            <a:avLst/>
          </a:prstGeom>
          <a:solidFill>
            <a:srgbClr val="1A1A1A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59" name="Google Shape;159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" y="2124075"/>
            <a:ext cx="3492400" cy="1905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60" name="Google Shape;160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349650" y="2124075"/>
            <a:ext cx="3492549" cy="1905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161" name="Google Shape;161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127950" y="2124075"/>
            <a:ext cx="3492400" cy="1905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19"/>
          <p:cNvSpPr txBox="1"/>
          <p:nvPr/>
        </p:nvSpPr>
        <p:spPr>
          <a:xfrm>
            <a:off x="684214" y="4267200"/>
            <a:ext cx="3266970" cy="3238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1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AFFILIATE</a:t>
            </a:r>
            <a:endParaRPr/>
          </a:p>
        </p:txBody>
      </p:sp>
      <p:sp>
        <p:nvSpPr>
          <p:cNvPr id="163" name="Google Shape;163;p19"/>
          <p:cNvSpPr txBox="1"/>
          <p:nvPr/>
        </p:nvSpPr>
        <p:spPr>
          <a:xfrm>
            <a:off x="762000" y="4733925"/>
            <a:ext cx="31114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1,000 PHP Activation Fee</a:t>
            </a:r>
            <a:endParaRPr/>
          </a:p>
        </p:txBody>
      </p:sp>
      <p:sp>
        <p:nvSpPr>
          <p:cNvPr id="164" name="Google Shape;164;p19"/>
          <p:cNvSpPr txBox="1"/>
          <p:nvPr/>
        </p:nvSpPr>
        <p:spPr>
          <a:xfrm>
            <a:off x="4462362" y="4267200"/>
            <a:ext cx="3267127" cy="3238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1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GROUP MASTER</a:t>
            </a:r>
            <a:endParaRPr/>
          </a:p>
        </p:txBody>
      </p:sp>
      <p:sp>
        <p:nvSpPr>
          <p:cNvPr id="165" name="Google Shape;165;p19"/>
          <p:cNvSpPr txBox="1"/>
          <p:nvPr/>
        </p:nvSpPr>
        <p:spPr>
          <a:xfrm>
            <a:off x="4540150" y="4733925"/>
            <a:ext cx="3111549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100,000 PHP Franchise Fee</a:t>
            </a:r>
            <a:endParaRPr/>
          </a:p>
        </p:txBody>
      </p:sp>
      <p:sp>
        <p:nvSpPr>
          <p:cNvPr id="166" name="Google Shape;166;p19"/>
          <p:cNvSpPr txBox="1"/>
          <p:nvPr/>
        </p:nvSpPr>
        <p:spPr>
          <a:xfrm>
            <a:off x="8240665" y="4267200"/>
            <a:ext cx="3266970" cy="647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1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CATEGORY OPERATOR</a:t>
            </a:r>
            <a:endParaRPr/>
          </a:p>
        </p:txBody>
      </p:sp>
      <p:sp>
        <p:nvSpPr>
          <p:cNvPr id="167" name="Google Shape;167;p19"/>
          <p:cNvSpPr txBox="1"/>
          <p:nvPr/>
        </p:nvSpPr>
        <p:spPr>
          <a:xfrm>
            <a:off x="8318450" y="5057775"/>
            <a:ext cx="31114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50,000 PHP Operation Fee</a:t>
            </a:r>
            <a:endParaRPr/>
          </a:p>
        </p:txBody>
      </p:sp>
      <p:sp>
        <p:nvSpPr>
          <p:cNvPr id="168" name="Google Shape;168;p19"/>
          <p:cNvSpPr txBox="1"/>
          <p:nvPr/>
        </p:nvSpPr>
        <p:spPr>
          <a:xfrm>
            <a:off x="809625" y="571500"/>
            <a:ext cx="11351418" cy="5143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300" u="none" cap="none" strike="noStrike">
                <a:solidFill>
                  <a:srgbClr val="F15A24"/>
                </a:solidFill>
                <a:latin typeface="Montserrat"/>
                <a:ea typeface="Montserrat"/>
                <a:cs typeface="Montserrat"/>
                <a:sym typeface="Montserrat"/>
              </a:rPr>
              <a:t>PARTNERSHIP OPPORTUNITIES</a:t>
            </a:r>
            <a:endParaRPr/>
          </a:p>
        </p:txBody>
      </p:sp>
      <p:sp>
        <p:nvSpPr>
          <p:cNvPr id="169" name="Google Shape;169;p19"/>
          <p:cNvSpPr/>
          <p:nvPr/>
        </p:nvSpPr>
        <p:spPr>
          <a:xfrm>
            <a:off x="571500" y="571500"/>
            <a:ext cx="95250" cy="514350"/>
          </a:xfrm>
          <a:prstGeom prst="rect">
            <a:avLst/>
          </a:prstGeom>
          <a:solidFill>
            <a:srgbClr val="1A1A1A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174" name="Google Shape;174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381750" y="1733550"/>
            <a:ext cx="5238750" cy="4286250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20"/>
          <p:cNvSpPr txBox="1"/>
          <p:nvPr/>
        </p:nvSpPr>
        <p:spPr>
          <a:xfrm>
            <a:off x="571500" y="2505075"/>
            <a:ext cx="5500687" cy="3238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1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CITY LEADERSHIP</a:t>
            </a:r>
            <a:endParaRPr/>
          </a:p>
        </p:txBody>
      </p:sp>
      <p:sp>
        <p:nvSpPr>
          <p:cNvPr id="176" name="Google Shape;176;p20"/>
          <p:cNvSpPr txBox="1"/>
          <p:nvPr/>
        </p:nvSpPr>
        <p:spPr>
          <a:xfrm>
            <a:off x="571500" y="2971800"/>
            <a:ext cx="5238750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The GM is our strategic partner for a specific city. Key responsibilities include:</a:t>
            </a:r>
            <a:endParaRPr/>
          </a:p>
        </p:txBody>
      </p:sp>
      <p:pic>
        <p:nvPicPr>
          <p:cNvPr id="177" name="Google Shape;177;p20"/>
          <p:cNvPicPr preferRelativeResize="0"/>
          <p:nvPr/>
        </p:nvPicPr>
        <p:blipFill rotWithShape="1">
          <a:blip r:embed="rId4">
            <a:alphaModFix/>
          </a:blip>
          <a:srcRect b="10" l="0" r="0" t="10"/>
          <a:stretch/>
        </p:blipFill>
        <p:spPr>
          <a:xfrm>
            <a:off x="6381750" y="1733550"/>
            <a:ext cx="5238749" cy="4286341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p20"/>
          <p:cNvSpPr txBox="1"/>
          <p:nvPr/>
        </p:nvSpPr>
        <p:spPr>
          <a:xfrm>
            <a:off x="495300" y="3724275"/>
            <a:ext cx="762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•</a:t>
            </a:r>
            <a:endParaRPr/>
          </a:p>
        </p:txBody>
      </p:sp>
      <p:sp>
        <p:nvSpPr>
          <p:cNvPr id="179" name="Google Shape;179;p20"/>
          <p:cNvSpPr txBox="1"/>
          <p:nvPr/>
        </p:nvSpPr>
        <p:spPr>
          <a:xfrm>
            <a:off x="571500" y="3724275"/>
            <a:ext cx="523875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7620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Approve and manage local Shops.</a:t>
            </a:r>
            <a:endParaRPr/>
          </a:p>
        </p:txBody>
      </p:sp>
      <p:sp>
        <p:nvSpPr>
          <p:cNvPr id="180" name="Google Shape;180;p20"/>
          <p:cNvSpPr txBox="1"/>
          <p:nvPr/>
        </p:nvSpPr>
        <p:spPr>
          <a:xfrm>
            <a:off x="495300" y="4029075"/>
            <a:ext cx="762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•</a:t>
            </a:r>
            <a:endParaRPr/>
          </a:p>
        </p:txBody>
      </p:sp>
      <p:sp>
        <p:nvSpPr>
          <p:cNvPr id="181" name="Google Shape;181;p20"/>
          <p:cNvSpPr txBox="1"/>
          <p:nvPr/>
        </p:nvSpPr>
        <p:spPr>
          <a:xfrm>
            <a:off x="571500" y="4029075"/>
            <a:ext cx="523875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7620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Oversee Hayahay Riders in the area.</a:t>
            </a:r>
            <a:endParaRPr/>
          </a:p>
        </p:txBody>
      </p:sp>
      <p:sp>
        <p:nvSpPr>
          <p:cNvPr id="182" name="Google Shape;182;p20"/>
          <p:cNvSpPr txBox="1"/>
          <p:nvPr/>
        </p:nvSpPr>
        <p:spPr>
          <a:xfrm>
            <a:off x="495300" y="4333875"/>
            <a:ext cx="762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•</a:t>
            </a:r>
            <a:endParaRPr/>
          </a:p>
        </p:txBody>
      </p:sp>
      <p:sp>
        <p:nvSpPr>
          <p:cNvPr id="183" name="Google Shape;183;p20"/>
          <p:cNvSpPr txBox="1"/>
          <p:nvPr/>
        </p:nvSpPr>
        <p:spPr>
          <a:xfrm>
            <a:off x="571500" y="4333875"/>
            <a:ext cx="523875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7620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Earn 10%</a:t>
            </a: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 from all city transactions.</a:t>
            </a:r>
            <a:endParaRPr/>
          </a:p>
        </p:txBody>
      </p:sp>
      <p:sp>
        <p:nvSpPr>
          <p:cNvPr id="184" name="Google Shape;184;p20"/>
          <p:cNvSpPr txBox="1"/>
          <p:nvPr/>
        </p:nvSpPr>
        <p:spPr>
          <a:xfrm>
            <a:off x="495300" y="4638675"/>
            <a:ext cx="762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•</a:t>
            </a:r>
            <a:endParaRPr/>
          </a:p>
        </p:txBody>
      </p:sp>
      <p:sp>
        <p:nvSpPr>
          <p:cNvPr id="185" name="Google Shape;185;p20"/>
          <p:cNvSpPr txBox="1"/>
          <p:nvPr/>
        </p:nvSpPr>
        <p:spPr>
          <a:xfrm>
            <a:off x="571500" y="4638675"/>
            <a:ext cx="523875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7620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Earn 40%</a:t>
            </a: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 from all affiliate activations.</a:t>
            </a:r>
            <a:endParaRPr/>
          </a:p>
        </p:txBody>
      </p:sp>
      <p:sp>
        <p:nvSpPr>
          <p:cNvPr id="186" name="Google Shape;186;p20"/>
          <p:cNvSpPr txBox="1"/>
          <p:nvPr/>
        </p:nvSpPr>
        <p:spPr>
          <a:xfrm>
            <a:off x="495300" y="4943475"/>
            <a:ext cx="762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•</a:t>
            </a:r>
            <a:endParaRPr/>
          </a:p>
        </p:txBody>
      </p:sp>
      <p:sp>
        <p:nvSpPr>
          <p:cNvPr id="187" name="Google Shape;187;p20"/>
          <p:cNvSpPr txBox="1"/>
          <p:nvPr/>
        </p:nvSpPr>
        <p:spPr>
          <a:xfrm>
            <a:off x="571500" y="4943475"/>
            <a:ext cx="523875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7620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20,000 PHP Share</a:t>
            </a: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 from category operator purchases.</a:t>
            </a:r>
            <a:endParaRPr/>
          </a:p>
        </p:txBody>
      </p:sp>
      <p:sp>
        <p:nvSpPr>
          <p:cNvPr id="188" name="Google Shape;188;p20"/>
          <p:cNvSpPr txBox="1"/>
          <p:nvPr/>
        </p:nvSpPr>
        <p:spPr>
          <a:xfrm>
            <a:off x="809625" y="571500"/>
            <a:ext cx="11351418" cy="5143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300" u="none" cap="none" strike="noStrike">
                <a:solidFill>
                  <a:srgbClr val="F15A24"/>
                </a:solidFill>
                <a:latin typeface="Montserrat"/>
                <a:ea typeface="Montserrat"/>
                <a:cs typeface="Montserrat"/>
                <a:sym typeface="Montserrat"/>
              </a:rPr>
              <a:t>THE GROUP MASTER (GM)</a:t>
            </a:r>
            <a:endParaRPr/>
          </a:p>
        </p:txBody>
      </p:sp>
      <p:sp>
        <p:nvSpPr>
          <p:cNvPr id="189" name="Google Shape;189;p20"/>
          <p:cNvSpPr/>
          <p:nvPr/>
        </p:nvSpPr>
        <p:spPr>
          <a:xfrm>
            <a:off x="571500" y="571500"/>
            <a:ext cx="95250" cy="514350"/>
          </a:xfrm>
          <a:prstGeom prst="rect">
            <a:avLst/>
          </a:prstGeom>
          <a:solidFill>
            <a:srgbClr val="1A1A1A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1"/>
          <p:cNvSpPr txBox="1"/>
          <p:nvPr/>
        </p:nvSpPr>
        <p:spPr>
          <a:xfrm>
            <a:off x="1047750" y="2543175"/>
            <a:ext cx="10572750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Exclusive Operation:</a:t>
            </a: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 Purchase a category (e.g., "Transport &amp; Delivery") and become the sole provider for that service on the platform.</a:t>
            </a:r>
            <a:endParaRPr/>
          </a:p>
        </p:txBody>
      </p:sp>
      <p:sp>
        <p:nvSpPr>
          <p:cNvPr id="195" name="Google Shape;195;p21"/>
          <p:cNvSpPr txBox="1"/>
          <p:nvPr/>
        </p:nvSpPr>
        <p:spPr>
          <a:xfrm>
            <a:off x="1047750" y="3438525"/>
            <a:ext cx="1057275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Investment:</a:t>
            </a: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 50,000 PHP per category.</a:t>
            </a:r>
            <a:endParaRPr/>
          </a:p>
        </p:txBody>
      </p:sp>
      <p:sp>
        <p:nvSpPr>
          <p:cNvPr id="196" name="Google Shape;196;p21"/>
          <p:cNvSpPr txBox="1"/>
          <p:nvPr/>
        </p:nvSpPr>
        <p:spPr>
          <a:xfrm>
            <a:off x="1047750" y="4029075"/>
            <a:ext cx="1057275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Recruitment Bounty:</a:t>
            </a: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 5k PHP for the direct affiliate, 20k PHP for the GM, and 25k PHP for Hayahay Admin.</a:t>
            </a:r>
            <a:endParaRPr/>
          </a:p>
        </p:txBody>
      </p:sp>
      <p:sp>
        <p:nvSpPr>
          <p:cNvPr id="197" name="Google Shape;197;p21"/>
          <p:cNvSpPr txBox="1"/>
          <p:nvPr/>
        </p:nvSpPr>
        <p:spPr>
          <a:xfrm>
            <a:off x="1047750" y="4619625"/>
            <a:ext cx="1057275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High Return:</a:t>
            </a: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 Capture 100% of the service requests within your exclusive domain.</a:t>
            </a:r>
            <a:endParaRPr/>
          </a:p>
        </p:txBody>
      </p:sp>
      <p:sp>
        <p:nvSpPr>
          <p:cNvPr id="198" name="Google Shape;198;p21"/>
          <p:cNvSpPr txBox="1"/>
          <p:nvPr/>
        </p:nvSpPr>
        <p:spPr>
          <a:xfrm>
            <a:off x="809625" y="571500"/>
            <a:ext cx="11351418" cy="5143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300" u="none" cap="none" strike="noStrike">
                <a:solidFill>
                  <a:srgbClr val="F15A24"/>
                </a:solidFill>
                <a:latin typeface="Montserrat"/>
                <a:ea typeface="Montserrat"/>
                <a:cs typeface="Montserrat"/>
                <a:sym typeface="Montserrat"/>
              </a:rPr>
              <a:t>PRIVATE CATEGORY OPERATOR</a:t>
            </a:r>
            <a:endParaRPr/>
          </a:p>
        </p:txBody>
      </p:sp>
      <p:sp>
        <p:nvSpPr>
          <p:cNvPr id="199" name="Google Shape;199;p21"/>
          <p:cNvSpPr/>
          <p:nvPr/>
        </p:nvSpPr>
        <p:spPr>
          <a:xfrm>
            <a:off x="571500" y="571500"/>
            <a:ext cx="95250" cy="514350"/>
          </a:xfrm>
          <a:prstGeom prst="rect">
            <a:avLst/>
          </a:prstGeom>
          <a:solidFill>
            <a:srgbClr val="1A1A1A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image.png" id="200" name="Google Shape;200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" y="2543175"/>
            <a:ext cx="285750" cy="2952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201" name="Google Shape;201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" y="3438525"/>
            <a:ext cx="285750" cy="2952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202" name="Google Shape;202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" y="4029075"/>
            <a:ext cx="285750" cy="2952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.png" id="203" name="Google Shape;20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" y="4619625"/>
            <a:ext cx="285750" cy="295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2"/>
          <p:cNvSpPr txBox="1"/>
          <p:nvPr/>
        </p:nvSpPr>
        <p:spPr>
          <a:xfrm>
            <a:off x="809625" y="571500"/>
            <a:ext cx="4950618" cy="5143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300" u="none" cap="none" strike="noStrike">
                <a:solidFill>
                  <a:srgbClr val="F15A24"/>
                </a:solidFill>
                <a:latin typeface="Montserrat"/>
                <a:ea typeface="Montserrat"/>
                <a:cs typeface="Montserrat"/>
                <a:sym typeface="Montserrat"/>
              </a:rPr>
              <a:t>HAYAHAY MANAGER</a:t>
            </a:r>
            <a:endParaRPr/>
          </a:p>
        </p:txBody>
      </p:sp>
      <p:sp>
        <p:nvSpPr>
          <p:cNvPr id="209" name="Google Shape;209;p22"/>
          <p:cNvSpPr/>
          <p:nvPr/>
        </p:nvSpPr>
        <p:spPr>
          <a:xfrm>
            <a:off x="571500" y="571500"/>
            <a:ext cx="95250" cy="514350"/>
          </a:xfrm>
          <a:prstGeom prst="rect">
            <a:avLst/>
          </a:prstGeom>
          <a:solidFill>
            <a:srgbClr val="1A1A1A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image.png" id="210" name="Google Shape;210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96000" y="0"/>
            <a:ext cx="6096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1" name="Google Shape;211;p22"/>
          <p:cNvSpPr txBox="1"/>
          <p:nvPr/>
        </p:nvSpPr>
        <p:spPr>
          <a:xfrm>
            <a:off x="571500" y="1276350"/>
            <a:ext cx="5200650" cy="3238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1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NO INVESTMENT? NO PROBLEM.</a:t>
            </a:r>
            <a:endParaRPr/>
          </a:p>
        </p:txBody>
      </p:sp>
      <p:sp>
        <p:nvSpPr>
          <p:cNvPr id="212" name="Google Shape;212;p22"/>
          <p:cNvSpPr txBox="1"/>
          <p:nvPr/>
        </p:nvSpPr>
        <p:spPr>
          <a:xfrm>
            <a:off x="571500" y="1743075"/>
            <a:ext cx="49530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For qualified applicants who lack the initial capital, we offer the </a:t>
            </a:r>
            <a:r>
              <a:rPr b="1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Hayahay Manager</a:t>
            </a: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 position.</a:t>
            </a:r>
            <a:endParaRPr/>
          </a:p>
        </p:txBody>
      </p:sp>
      <p:sp>
        <p:nvSpPr>
          <p:cNvPr id="213" name="Google Shape;213;p22"/>
          <p:cNvSpPr txBox="1"/>
          <p:nvPr/>
        </p:nvSpPr>
        <p:spPr>
          <a:xfrm>
            <a:off x="571500" y="2495550"/>
            <a:ext cx="4953000" cy="1219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This is a performance-based role where you operate services and manage providers just like a Category Operator. Earn based on the success of the providers you lead.</a:t>
            </a:r>
            <a:endParaRPr/>
          </a:p>
        </p:txBody>
      </p:sp>
      <p:sp>
        <p:nvSpPr>
          <p:cNvPr id="214" name="Google Shape;214;p22"/>
          <p:cNvSpPr txBox="1"/>
          <p:nvPr/>
        </p:nvSpPr>
        <p:spPr>
          <a:xfrm>
            <a:off x="571500" y="3857625"/>
            <a:ext cx="49530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500" u="none" cap="none" strike="noStrike">
                <a:solidFill>
                  <a:srgbClr val="F15A24"/>
                </a:solidFill>
                <a:latin typeface="Open Sans"/>
                <a:ea typeface="Open Sans"/>
                <a:cs typeface="Open Sans"/>
                <a:sym typeface="Open Sans"/>
              </a:rPr>
              <a:t>Interviews and assessments are required for this elite role.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23"/>
          <p:cNvSpPr/>
          <p:nvPr/>
        </p:nvSpPr>
        <p:spPr>
          <a:xfrm>
            <a:off x="571500" y="3910012"/>
            <a:ext cx="11049000" cy="38100"/>
          </a:xfrm>
          <a:prstGeom prst="rect">
            <a:avLst/>
          </a:prstGeom>
          <a:solidFill>
            <a:srgbClr val="1A1A1A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23"/>
          <p:cNvSpPr/>
          <p:nvPr/>
        </p:nvSpPr>
        <p:spPr>
          <a:xfrm>
            <a:off x="1643955" y="3529012"/>
            <a:ext cx="285750" cy="285750"/>
          </a:xfrm>
          <a:prstGeom prst="roundRect">
            <a:avLst>
              <a:gd fmla="val 50000" name="adj"/>
            </a:avLst>
          </a:prstGeom>
          <a:solidFill>
            <a:srgbClr val="F15A24"/>
          </a:solidFill>
          <a:ln cap="flat" cmpd="sng" w="571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23"/>
          <p:cNvSpPr txBox="1"/>
          <p:nvPr/>
        </p:nvSpPr>
        <p:spPr>
          <a:xfrm>
            <a:off x="510733" y="4100512"/>
            <a:ext cx="2552193" cy="3238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1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PHASE 1</a:t>
            </a:r>
            <a:endParaRPr/>
          </a:p>
        </p:txBody>
      </p:sp>
      <p:sp>
        <p:nvSpPr>
          <p:cNvPr id="222" name="Google Shape;222;p23"/>
          <p:cNvSpPr txBox="1"/>
          <p:nvPr/>
        </p:nvSpPr>
        <p:spPr>
          <a:xfrm>
            <a:off x="571500" y="4567237"/>
            <a:ext cx="243066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Web &amp; App Launch (Ready)</a:t>
            </a:r>
            <a:endParaRPr/>
          </a:p>
        </p:txBody>
      </p:sp>
      <p:sp>
        <p:nvSpPr>
          <p:cNvPr id="223" name="Google Shape;223;p23"/>
          <p:cNvSpPr/>
          <p:nvPr/>
        </p:nvSpPr>
        <p:spPr>
          <a:xfrm>
            <a:off x="4516635" y="3529012"/>
            <a:ext cx="285750" cy="285750"/>
          </a:xfrm>
          <a:prstGeom prst="roundRect">
            <a:avLst>
              <a:gd fmla="val 50000" name="adj"/>
            </a:avLst>
          </a:prstGeom>
          <a:solidFill>
            <a:srgbClr val="F15A24"/>
          </a:solidFill>
          <a:ln cap="flat" cmpd="sng" w="571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23"/>
          <p:cNvSpPr txBox="1"/>
          <p:nvPr/>
        </p:nvSpPr>
        <p:spPr>
          <a:xfrm>
            <a:off x="3383413" y="4100512"/>
            <a:ext cx="2552193" cy="3238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1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PHASE 2</a:t>
            </a:r>
            <a:endParaRPr/>
          </a:p>
        </p:txBody>
      </p:sp>
      <p:sp>
        <p:nvSpPr>
          <p:cNvPr id="225" name="Google Shape;225;p23"/>
          <p:cNvSpPr txBox="1"/>
          <p:nvPr/>
        </p:nvSpPr>
        <p:spPr>
          <a:xfrm>
            <a:off x="3444180" y="4567237"/>
            <a:ext cx="243066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GM &amp; Affiliate Recruitment</a:t>
            </a:r>
            <a:endParaRPr/>
          </a:p>
        </p:txBody>
      </p:sp>
      <p:sp>
        <p:nvSpPr>
          <p:cNvPr id="226" name="Google Shape;226;p23"/>
          <p:cNvSpPr/>
          <p:nvPr/>
        </p:nvSpPr>
        <p:spPr>
          <a:xfrm>
            <a:off x="7389316" y="3529012"/>
            <a:ext cx="285750" cy="285750"/>
          </a:xfrm>
          <a:prstGeom prst="roundRect">
            <a:avLst>
              <a:gd fmla="val 50000" name="adj"/>
            </a:avLst>
          </a:prstGeom>
          <a:solidFill>
            <a:srgbClr val="F15A24"/>
          </a:solidFill>
          <a:ln cap="flat" cmpd="sng" w="571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23"/>
          <p:cNvSpPr txBox="1"/>
          <p:nvPr/>
        </p:nvSpPr>
        <p:spPr>
          <a:xfrm>
            <a:off x="6256094" y="4100512"/>
            <a:ext cx="2552193" cy="3238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1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PHASE 3</a:t>
            </a:r>
            <a:endParaRPr/>
          </a:p>
        </p:txBody>
      </p:sp>
      <p:sp>
        <p:nvSpPr>
          <p:cNvPr id="228" name="Google Shape;228;p23"/>
          <p:cNvSpPr txBox="1"/>
          <p:nvPr/>
        </p:nvSpPr>
        <p:spPr>
          <a:xfrm>
            <a:off x="6316860" y="4567237"/>
            <a:ext cx="2430660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Category Exclusive Operations</a:t>
            </a:r>
            <a:endParaRPr/>
          </a:p>
        </p:txBody>
      </p:sp>
      <p:sp>
        <p:nvSpPr>
          <p:cNvPr id="229" name="Google Shape;229;p23"/>
          <p:cNvSpPr/>
          <p:nvPr/>
        </p:nvSpPr>
        <p:spPr>
          <a:xfrm>
            <a:off x="10261996" y="3529012"/>
            <a:ext cx="285750" cy="285750"/>
          </a:xfrm>
          <a:prstGeom prst="roundRect">
            <a:avLst>
              <a:gd fmla="val 50000" name="adj"/>
            </a:avLst>
          </a:prstGeom>
          <a:solidFill>
            <a:srgbClr val="F15A24"/>
          </a:solidFill>
          <a:ln cap="flat" cmpd="sng" w="571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23"/>
          <p:cNvSpPr txBox="1"/>
          <p:nvPr/>
        </p:nvSpPr>
        <p:spPr>
          <a:xfrm>
            <a:off x="9128774" y="4100512"/>
            <a:ext cx="2552193" cy="3238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1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PHASE 4</a:t>
            </a:r>
            <a:endParaRPr/>
          </a:p>
        </p:txBody>
      </p:sp>
      <p:sp>
        <p:nvSpPr>
          <p:cNvPr id="231" name="Google Shape;231;p23"/>
          <p:cNvSpPr txBox="1"/>
          <p:nvPr/>
        </p:nvSpPr>
        <p:spPr>
          <a:xfrm>
            <a:off x="9189541" y="4567237"/>
            <a:ext cx="2430660" cy="60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Nationwide Service Expansion</a:t>
            </a:r>
            <a:endParaRPr/>
          </a:p>
        </p:txBody>
      </p:sp>
      <p:sp>
        <p:nvSpPr>
          <p:cNvPr id="232" name="Google Shape;232;p23"/>
          <p:cNvSpPr txBox="1"/>
          <p:nvPr/>
        </p:nvSpPr>
        <p:spPr>
          <a:xfrm>
            <a:off x="809625" y="571500"/>
            <a:ext cx="11351418" cy="5143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300" u="none" cap="none" strike="noStrike">
                <a:solidFill>
                  <a:srgbClr val="F15A24"/>
                </a:solidFill>
                <a:latin typeface="Montserrat"/>
                <a:ea typeface="Montserrat"/>
                <a:cs typeface="Montserrat"/>
                <a:sym typeface="Montserrat"/>
              </a:rPr>
              <a:t>THE PATH AHEAD</a:t>
            </a:r>
            <a:endParaRPr/>
          </a:p>
        </p:txBody>
      </p:sp>
      <p:sp>
        <p:nvSpPr>
          <p:cNvPr id="233" name="Google Shape;233;p23"/>
          <p:cNvSpPr/>
          <p:nvPr/>
        </p:nvSpPr>
        <p:spPr>
          <a:xfrm>
            <a:off x="571500" y="571500"/>
            <a:ext cx="95250" cy="514350"/>
          </a:xfrm>
          <a:prstGeom prst="rect">
            <a:avLst/>
          </a:prstGeom>
          <a:solidFill>
            <a:srgbClr val="1A1A1A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.png" id="238" name="Google Shape;238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381000" y="1524000"/>
            <a:ext cx="5715000" cy="1708844"/>
          </a:xfrm>
          <a:prstGeom prst="rect">
            <a:avLst/>
          </a:prstGeom>
          <a:noFill/>
          <a:ln>
            <a:noFill/>
          </a:ln>
        </p:spPr>
      </p:pic>
      <p:sp>
        <p:nvSpPr>
          <p:cNvPr id="239" name="Google Shape;239;p24"/>
          <p:cNvSpPr txBox="1"/>
          <p:nvPr/>
        </p:nvSpPr>
        <p:spPr>
          <a:xfrm>
            <a:off x="2760583" y="2280344"/>
            <a:ext cx="6670833" cy="13906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500" u="none" cap="none" strike="noStrik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JOIN THE FUTURE OF </a:t>
            </a:r>
            <a:br>
              <a:rPr b="0" i="0" lang="en-U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500" u="none" cap="none" strike="noStrik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HAYAHAY PH</a:t>
            </a:r>
            <a:endParaRPr/>
          </a:p>
        </p:txBody>
      </p:sp>
      <p:sp>
        <p:nvSpPr>
          <p:cNvPr id="240" name="Google Shape;240;p24"/>
          <p:cNvSpPr txBox="1"/>
          <p:nvPr/>
        </p:nvSpPr>
        <p:spPr>
          <a:xfrm>
            <a:off x="2171700" y="3861494"/>
            <a:ext cx="7848600" cy="3961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950" u="none" cap="none" strike="noStrike">
                <a:solidFill>
                  <a:srgbClr val="666666"/>
                </a:solidFill>
                <a:latin typeface="Open Sans"/>
                <a:ea typeface="Open Sans"/>
                <a:cs typeface="Open Sans"/>
                <a:sym typeface="Open Sans"/>
              </a:rPr>
              <a:t>Looking for partners and investors to revolutionize service delivery.</a:t>
            </a:r>
            <a:endParaRPr/>
          </a:p>
        </p:txBody>
      </p:sp>
      <p:sp>
        <p:nvSpPr>
          <p:cNvPr id="241" name="Google Shape;241;p24"/>
          <p:cNvSpPr txBox="1"/>
          <p:nvPr/>
        </p:nvSpPr>
        <p:spPr>
          <a:xfrm>
            <a:off x="5515927" y="5819775"/>
            <a:ext cx="1160145" cy="4667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000" u="none" cap="none" strike="noStrike">
                <a:solidFill>
                  <a:srgbClr val="1A1A1A"/>
                </a:solidFill>
                <a:latin typeface="Montserrat"/>
                <a:ea typeface="Montserrat"/>
                <a:cs typeface="Montserrat"/>
                <a:sym typeface="Montserrat"/>
              </a:rPr>
              <a:t>Q &amp; A</a:t>
            </a:r>
            <a:endParaRPr/>
          </a:p>
        </p:txBody>
      </p:sp>
      <p:sp>
        <p:nvSpPr>
          <p:cNvPr id="242" name="Google Shape;242;p24"/>
          <p:cNvSpPr txBox="1"/>
          <p:nvPr/>
        </p:nvSpPr>
        <p:spPr>
          <a:xfrm>
            <a:off x="3452812" y="4638675"/>
            <a:ext cx="5286375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Available on App Store &amp; Play Store</a:t>
            </a:r>
            <a:endParaRPr/>
          </a:p>
        </p:txBody>
      </p:sp>
      <p:sp>
        <p:nvSpPr>
          <p:cNvPr id="243" name="Google Shape;243;p24"/>
          <p:cNvSpPr txBox="1"/>
          <p:nvPr/>
        </p:nvSpPr>
        <p:spPr>
          <a:xfrm>
            <a:off x="3452812" y="5038725"/>
            <a:ext cx="5286375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00" u="none" cap="none" strike="noStrike">
                <a:solidFill>
                  <a:srgbClr val="333333"/>
                </a:solidFill>
                <a:latin typeface="Open Sans"/>
                <a:ea typeface="Open Sans"/>
                <a:cs typeface="Open Sans"/>
                <a:sym typeface="Open Sans"/>
              </a:rPr>
              <a:t>Visit our website for activation and partnership applications.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