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12192000"/>
  <p:notesSz cx="6858000" cy="9144000"/>
  <p:embeddedFontLst>
    <p:embeddedFont>
      <p:font typeface="Inter SemiBold"/>
      <p:regular r:id="rId14"/>
      <p:bold r:id="rId15"/>
      <p:italic r:id="rId16"/>
      <p:boldItalic r:id="rId17"/>
    </p:embeddedFont>
    <p:embeddedFont>
      <p:font typeface="Inter"/>
      <p:regular r:id="rId18"/>
      <p:bold r:id="rId19"/>
      <p:italic r:id="rId20"/>
      <p:boldItalic r:id="rId21"/>
    </p:embeddedFont>
    <p:embeddedFont>
      <p:font typeface="Poppins"/>
      <p:regular r:id="rId22"/>
      <p:bold r:id="rId23"/>
      <p:italic r:id="rId24"/>
      <p:boldItalic r:id="rId25"/>
    </p:embeddedFont>
    <p:embeddedFont>
      <p:font typeface="Poppins SemiBold"/>
      <p:regular r:id="rId26"/>
      <p:bold r:id="rId27"/>
      <p:italic r:id="rId28"/>
      <p:boldItalic r:id="rId29"/>
    </p:embeddedFont>
    <p:embeddedFont>
      <p:font typeface="Poppins ExtraBold"/>
      <p:bold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Inter-italic.fntdata"/><Relationship Id="rId22" Type="http://schemas.openxmlformats.org/officeDocument/2006/relationships/font" Target="fonts/Poppins-regular.fntdata"/><Relationship Id="rId21" Type="http://schemas.openxmlformats.org/officeDocument/2006/relationships/font" Target="fonts/Inter-boldItalic.fntdata"/><Relationship Id="rId24" Type="http://schemas.openxmlformats.org/officeDocument/2006/relationships/font" Target="fonts/Poppins-italic.fntdata"/><Relationship Id="rId23" Type="http://schemas.openxmlformats.org/officeDocument/2006/relationships/font" Target="fonts/Poppins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PoppinsSemiBold-regular.fntdata"/><Relationship Id="rId25" Type="http://schemas.openxmlformats.org/officeDocument/2006/relationships/font" Target="fonts/Poppins-boldItalic.fntdata"/><Relationship Id="rId28" Type="http://schemas.openxmlformats.org/officeDocument/2006/relationships/font" Target="fonts/PoppinsSemiBold-italic.fntdata"/><Relationship Id="rId27" Type="http://schemas.openxmlformats.org/officeDocument/2006/relationships/font" Target="fonts/PoppinsSemiBold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PoppinsSemiBold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PoppinsExtraBold-boldItalic.fntdata"/><Relationship Id="rId30" Type="http://schemas.openxmlformats.org/officeDocument/2006/relationships/font" Target="fonts/PoppinsExtraBold-bold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font" Target="fonts/InterSemiBold-bold.fntdata"/><Relationship Id="rId14" Type="http://schemas.openxmlformats.org/officeDocument/2006/relationships/font" Target="fonts/InterSemiBold-regular.fntdata"/><Relationship Id="rId17" Type="http://schemas.openxmlformats.org/officeDocument/2006/relationships/font" Target="fonts/InterSemiBold-boldItalic.fntdata"/><Relationship Id="rId16" Type="http://schemas.openxmlformats.org/officeDocument/2006/relationships/font" Target="fonts/InterSemiBold-italic.fntdata"/><Relationship Id="rId19" Type="http://schemas.openxmlformats.org/officeDocument/2006/relationships/font" Target="fonts/Inter-bold.fntdata"/><Relationship Id="rId18" Type="http://schemas.openxmlformats.org/officeDocument/2006/relationships/font" Target="fonts/Inter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Relationship Id="rId4" Type="http://schemas.openxmlformats.org/officeDocument/2006/relationships/image" Target="../media/image7.png"/><Relationship Id="rId5" Type="http://schemas.openxmlformats.org/officeDocument/2006/relationships/image" Target="../media/image3.png"/><Relationship Id="rId6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5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5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11" Type="http://schemas.openxmlformats.org/officeDocument/2006/relationships/image" Target="../media/image15.png"/><Relationship Id="rId10" Type="http://schemas.openxmlformats.org/officeDocument/2006/relationships/image" Target="../media/image6.png"/><Relationship Id="rId12" Type="http://schemas.openxmlformats.org/officeDocument/2006/relationships/image" Target="../media/image5.png"/><Relationship Id="rId9" Type="http://schemas.openxmlformats.org/officeDocument/2006/relationships/image" Target="../media/image11.png"/><Relationship Id="rId5" Type="http://schemas.openxmlformats.org/officeDocument/2006/relationships/image" Target="../media/image2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16.png"/><Relationship Id="rId5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17.jpg"/><Relationship Id="rId5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1595437" y="2186880"/>
            <a:ext cx="9001125" cy="16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000" u="none" cap="none" strike="noStrike">
                <a:solidFill>
                  <a:srgbClr val="FFFFFF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ONLINE EMERGENCY HOTLINE</a:t>
            </a: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1809750" y="4053780"/>
            <a:ext cx="8572500" cy="4266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5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cap="none" strike="noStrike">
                <a:solidFill>
                  <a:srgbClr val="DC2626"/>
                </a:solidFill>
                <a:latin typeface="Inter"/>
                <a:ea typeface="Inter"/>
                <a:cs typeface="Inter"/>
                <a:sym typeface="Inter"/>
              </a:rPr>
              <a:t>The Philippines' First Video-Enabled Emergency Response System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91" name="Google Shape;9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2" name="Google Shape;92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81750" y="1819126"/>
            <a:ext cx="5038725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4"/>
          <p:cNvSpPr txBox="1"/>
          <p:nvPr/>
        </p:nvSpPr>
        <p:spPr>
          <a:xfrm>
            <a:off x="771525" y="1764506"/>
            <a:ext cx="5038725" cy="10970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Traditional voice-only emergency calls severely limit a dispatcher's </a:t>
            </a:r>
            <a:r>
              <a:rPr b="0" i="0" lang="en-US" sz="1800" u="none" cap="none" strike="noStrike">
                <a:solidFill>
                  <a:srgbClr val="DC2626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situational awareness</a:t>
            </a: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  <a:endParaRPr/>
          </a:p>
        </p:txBody>
      </p:sp>
      <p:sp>
        <p:nvSpPr>
          <p:cNvPr id="94" name="Google Shape;94;p14"/>
          <p:cNvSpPr txBox="1"/>
          <p:nvPr/>
        </p:nvSpPr>
        <p:spPr>
          <a:xfrm>
            <a:off x="1104900" y="3099643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Callers in distress struggle to accurately describe their exact location.</a:t>
            </a:r>
            <a:endParaRPr/>
          </a:p>
        </p:txBody>
      </p:sp>
      <p:sp>
        <p:nvSpPr>
          <p:cNvPr id="95" name="Google Shape;95;p14"/>
          <p:cNvSpPr txBox="1"/>
          <p:nvPr/>
        </p:nvSpPr>
        <p:spPr>
          <a:xfrm>
            <a:off x="1104900" y="4008090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Responders lack visual context of the scene before arriving.</a:t>
            </a:r>
            <a:endParaRPr/>
          </a:p>
        </p:txBody>
      </p:sp>
      <p:sp>
        <p:nvSpPr>
          <p:cNvPr id="96" name="Google Shape;96;p14"/>
          <p:cNvSpPr txBox="1"/>
          <p:nvPr/>
        </p:nvSpPr>
        <p:spPr>
          <a:xfrm>
            <a:off x="1104900" y="4916537"/>
            <a:ext cx="470535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This leads to delayed dispatch times and potentially misallocated resources during critical moments.</a:t>
            </a:r>
            <a:endParaRPr/>
          </a:p>
        </p:txBody>
      </p:sp>
      <p:pic>
        <p:nvPicPr>
          <p:cNvPr id="97" name="Google Shape;97;p14" title="Screenshot 2026-08-02 212030.png"/>
          <p:cNvPicPr preferRelativeResize="0"/>
          <p:nvPr/>
        </p:nvPicPr>
        <p:blipFill rotWithShape="1">
          <a:blip r:embed="rId5">
            <a:alphaModFix/>
          </a:blip>
          <a:srcRect b="0" l="16265" r="16272" t="0"/>
          <a:stretch/>
        </p:blipFill>
        <p:spPr>
          <a:xfrm>
            <a:off x="6391275" y="1828651"/>
            <a:ext cx="5019673" cy="4267199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4"/>
          <p:cNvSpPr txBox="1"/>
          <p:nvPr/>
        </p:nvSpPr>
        <p:spPr>
          <a:xfrm>
            <a:off x="771525" y="581025"/>
            <a:ext cx="11181397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Challenge with Legacy 911</a:t>
            </a:r>
            <a:endParaRPr/>
          </a:p>
        </p:txBody>
      </p:sp>
      <p:sp>
        <p:nvSpPr>
          <p:cNvPr id="99" name="Google Shape;99;p14"/>
          <p:cNvSpPr/>
          <p:nvPr/>
        </p:nvSpPr>
        <p:spPr>
          <a:xfrm>
            <a:off x="771525" y="1266825"/>
            <a:ext cx="76200" cy="381000"/>
          </a:xfrm>
          <a:prstGeom prst="roundRect">
            <a:avLst>
              <a:gd fmla="val 50000" name="adj"/>
            </a:avLst>
          </a:prstGeom>
          <a:solidFill>
            <a:srgbClr val="DC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100" name="Google Shape;100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1525" y="3118693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1" name="Google Shape;101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1525" y="4027140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2" name="Google Shape;102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1525" y="4935587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07" name="Google Shape;10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5" title="Screenshot 2026-08-02 211712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42782" y="1557884"/>
            <a:ext cx="5736926" cy="4286249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5"/>
          <p:cNvSpPr txBox="1"/>
          <p:nvPr/>
        </p:nvSpPr>
        <p:spPr>
          <a:xfrm>
            <a:off x="771525" y="1947416"/>
            <a:ext cx="5038725" cy="7313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Our system transforms any smartphone into a </a:t>
            </a:r>
            <a:r>
              <a:rPr b="0" i="0" lang="en-US" sz="1800" u="none" cap="none" strike="noStrike">
                <a:solidFill>
                  <a:srgbClr val="DC2626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live command feed</a:t>
            </a: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  <a:endParaRPr/>
          </a:p>
        </p:txBody>
      </p:sp>
      <p:sp>
        <p:nvSpPr>
          <p:cNvPr id="110" name="Google Shape;110;p15"/>
          <p:cNvSpPr txBox="1"/>
          <p:nvPr/>
        </p:nvSpPr>
        <p:spPr>
          <a:xfrm>
            <a:off x="1104900" y="2916882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Callers connect directly to the emergency desk via a secure, high-quality video link.</a:t>
            </a:r>
            <a:endParaRPr/>
          </a:p>
        </p:txBody>
      </p:sp>
      <p:sp>
        <p:nvSpPr>
          <p:cNvPr id="111" name="Google Shape;111;p15"/>
          <p:cNvSpPr txBox="1"/>
          <p:nvPr/>
        </p:nvSpPr>
        <p:spPr>
          <a:xfrm>
            <a:off x="1104900" y="3825329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No application installation is required on the user's device.</a:t>
            </a:r>
            <a:endParaRPr/>
          </a:p>
        </p:txBody>
      </p:sp>
      <p:sp>
        <p:nvSpPr>
          <p:cNvPr id="112" name="Google Shape;112;p15"/>
          <p:cNvSpPr txBox="1"/>
          <p:nvPr/>
        </p:nvSpPr>
        <p:spPr>
          <a:xfrm>
            <a:off x="1104900" y="4733776"/>
            <a:ext cx="470535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Agents instantly see the situation on the ground, allowing for accurate assessment and faster, appropriate triage.</a:t>
            </a:r>
            <a:endParaRPr/>
          </a:p>
        </p:txBody>
      </p:sp>
      <p:sp>
        <p:nvSpPr>
          <p:cNvPr id="113" name="Google Shape;113;p15"/>
          <p:cNvSpPr txBox="1"/>
          <p:nvPr/>
        </p:nvSpPr>
        <p:spPr>
          <a:xfrm>
            <a:off x="771525" y="581025"/>
            <a:ext cx="11181397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Instant Visual Context</a:t>
            </a:r>
            <a:endParaRPr/>
          </a:p>
        </p:txBody>
      </p:sp>
      <p:sp>
        <p:nvSpPr>
          <p:cNvPr id="114" name="Google Shape;114;p15"/>
          <p:cNvSpPr/>
          <p:nvPr/>
        </p:nvSpPr>
        <p:spPr>
          <a:xfrm>
            <a:off x="771525" y="1266825"/>
            <a:ext cx="76200" cy="381000"/>
          </a:xfrm>
          <a:prstGeom prst="roundRect">
            <a:avLst>
              <a:gd fmla="val 50000" name="adj"/>
            </a:avLst>
          </a:prstGeom>
          <a:solidFill>
            <a:srgbClr val="DC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115" name="Google Shape;115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1525" y="2935932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6" name="Google Shape;116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1525" y="3844379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7" name="Google Shape;117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1525" y="4752826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22" name="Google Shape;12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6" title="Screenshot 2026-08-02 235413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3925" y="1819275"/>
            <a:ext cx="5674476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6"/>
          <p:cNvSpPr txBox="1"/>
          <p:nvPr/>
        </p:nvSpPr>
        <p:spPr>
          <a:xfrm>
            <a:off x="6381750" y="2130176"/>
            <a:ext cx="5038725" cy="365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Eliminate the guesswork in locating a crisis.</a:t>
            </a:r>
            <a:endParaRPr/>
          </a:p>
        </p:txBody>
      </p:sp>
      <p:sp>
        <p:nvSpPr>
          <p:cNvPr id="125" name="Google Shape;125;p16"/>
          <p:cNvSpPr txBox="1"/>
          <p:nvPr/>
        </p:nvSpPr>
        <p:spPr>
          <a:xfrm>
            <a:off x="6715125" y="2733972"/>
            <a:ext cx="470535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The system instantly requests and captures the caller's exact GPS coordinates upon connection.</a:t>
            </a:r>
            <a:endParaRPr/>
          </a:p>
        </p:txBody>
      </p:sp>
      <p:sp>
        <p:nvSpPr>
          <p:cNvPr id="126" name="Google Shape;126;p16"/>
          <p:cNvSpPr txBox="1"/>
          <p:nvPr/>
        </p:nvSpPr>
        <p:spPr>
          <a:xfrm>
            <a:off x="6715125" y="3977580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Location is displayed on a </a:t>
            </a:r>
            <a:r>
              <a:rPr b="0" i="0" lang="en-US" sz="1650" u="none" cap="none" strike="noStrike">
                <a:solidFill>
                  <a:srgbClr val="DC2626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Live Dispatch Map</a:t>
            </a: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 for the agent.</a:t>
            </a:r>
            <a:endParaRPr/>
          </a:p>
        </p:txBody>
      </p:sp>
      <p:sp>
        <p:nvSpPr>
          <p:cNvPr id="127" name="Google Shape;127;p16"/>
          <p:cNvSpPr txBox="1"/>
          <p:nvPr/>
        </p:nvSpPr>
        <p:spPr>
          <a:xfrm>
            <a:off x="6715125" y="4886027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Removes the burden from panicked callers to explain where they are, saving critical minutes.</a:t>
            </a:r>
            <a:endParaRPr/>
          </a:p>
        </p:txBody>
      </p:sp>
      <p:sp>
        <p:nvSpPr>
          <p:cNvPr id="128" name="Google Shape;128;p16"/>
          <p:cNvSpPr txBox="1"/>
          <p:nvPr/>
        </p:nvSpPr>
        <p:spPr>
          <a:xfrm>
            <a:off x="771525" y="581025"/>
            <a:ext cx="11181397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Precision GPS Geocoding</a:t>
            </a:r>
            <a:endParaRPr/>
          </a:p>
        </p:txBody>
      </p:sp>
      <p:sp>
        <p:nvSpPr>
          <p:cNvPr id="129" name="Google Shape;129;p16"/>
          <p:cNvSpPr/>
          <p:nvPr/>
        </p:nvSpPr>
        <p:spPr>
          <a:xfrm>
            <a:off x="771525" y="1266825"/>
            <a:ext cx="76200" cy="381000"/>
          </a:xfrm>
          <a:prstGeom prst="roundRect">
            <a:avLst>
              <a:gd fmla="val 50000" name="adj"/>
            </a:avLst>
          </a:prstGeom>
          <a:solidFill>
            <a:srgbClr val="DC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130" name="Google Shape;130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2753022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1" name="Google Shape;131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3996630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2" name="Google Shape;132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4905077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37" name="Google Shape;13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8" name="Google Shape;13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1525" y="2010965"/>
            <a:ext cx="3359199" cy="390286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9" name="Google Shape;139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16474" y="2010965"/>
            <a:ext cx="3359199" cy="390286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0" name="Google Shape;140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061424" y="2010965"/>
            <a:ext cx="3359199" cy="390286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1" name="Google Shape;141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22425" y="2401490"/>
            <a:ext cx="857250" cy="857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7"/>
          <p:cNvSpPr txBox="1"/>
          <p:nvPr/>
        </p:nvSpPr>
        <p:spPr>
          <a:xfrm>
            <a:off x="1155888" y="3496865"/>
            <a:ext cx="2590323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cap="none" strike="noStrike">
                <a:solidFill>
                  <a:srgbClr val="F3F4F6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Medical &amp; Rescue</a:t>
            </a:r>
            <a:endParaRPr/>
          </a:p>
        </p:txBody>
      </p:sp>
      <p:sp>
        <p:nvSpPr>
          <p:cNvPr id="143" name="Google Shape;143;p17"/>
          <p:cNvSpPr txBox="1"/>
          <p:nvPr/>
        </p:nvSpPr>
        <p:spPr>
          <a:xfrm>
            <a:off x="1066800" y="4039790"/>
            <a:ext cx="2768649" cy="13406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Dispatch ambulances with prior visual confirmation of patient status and injury severity.</a:t>
            </a:r>
            <a:endParaRPr/>
          </a:p>
        </p:txBody>
      </p:sp>
      <p:pic>
        <p:nvPicPr>
          <p:cNvPr descr="image.png" id="144" name="Google Shape;144;p1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667375" y="2401490"/>
            <a:ext cx="857250" cy="857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7"/>
          <p:cNvSpPr txBox="1"/>
          <p:nvPr/>
        </p:nvSpPr>
        <p:spPr>
          <a:xfrm>
            <a:off x="5035867" y="3496865"/>
            <a:ext cx="2120265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cap="none" strike="noStrike">
                <a:solidFill>
                  <a:srgbClr val="F3F4F6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Fire Protection</a:t>
            </a:r>
            <a:endParaRPr/>
          </a:p>
        </p:txBody>
      </p:sp>
      <p:sp>
        <p:nvSpPr>
          <p:cNvPr id="146" name="Google Shape;146;p17"/>
          <p:cNvSpPr txBox="1"/>
          <p:nvPr/>
        </p:nvSpPr>
        <p:spPr>
          <a:xfrm>
            <a:off x="4711749" y="4039790"/>
            <a:ext cx="2768649" cy="13406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Assess the scale of the fire and environmental hazards before trucks arrive on the scene.</a:t>
            </a:r>
            <a:endParaRPr/>
          </a:p>
        </p:txBody>
      </p:sp>
      <p:pic>
        <p:nvPicPr>
          <p:cNvPr descr="image.png" id="147" name="Google Shape;147;p17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9312324" y="2401490"/>
            <a:ext cx="857250" cy="857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7"/>
          <p:cNvSpPr txBox="1"/>
          <p:nvPr/>
        </p:nvSpPr>
        <p:spPr>
          <a:xfrm>
            <a:off x="8845837" y="3496865"/>
            <a:ext cx="1790223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cap="none" strike="noStrike">
                <a:solidFill>
                  <a:srgbClr val="F3F4F6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Police &amp; LGU</a:t>
            </a:r>
            <a:endParaRPr/>
          </a:p>
        </p:txBody>
      </p:sp>
      <p:sp>
        <p:nvSpPr>
          <p:cNvPr id="149" name="Google Shape;149;p17"/>
          <p:cNvSpPr txBox="1"/>
          <p:nvPr/>
        </p:nvSpPr>
        <p:spPr>
          <a:xfrm>
            <a:off x="8356699" y="4039790"/>
            <a:ext cx="2768649" cy="13406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Multiple online agents can join the active call to coordinate local barangay response instantly.</a:t>
            </a:r>
            <a:endParaRPr/>
          </a:p>
        </p:txBody>
      </p:sp>
      <p:pic>
        <p:nvPicPr>
          <p:cNvPr descr="image.png" id="150" name="Google Shape;150;p17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2212925" y="2639615"/>
            <a:ext cx="476250" cy="381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1" name="Google Shape;151;p17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929312" y="2639615"/>
            <a:ext cx="333375" cy="381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2" name="Google Shape;152;p17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9550449" y="2639615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7"/>
          <p:cNvSpPr txBox="1"/>
          <p:nvPr/>
        </p:nvSpPr>
        <p:spPr>
          <a:xfrm>
            <a:off x="771525" y="581025"/>
            <a:ext cx="11181397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Multi-Agency Collaboration</a:t>
            </a:r>
            <a:endParaRPr/>
          </a:p>
        </p:txBody>
      </p:sp>
      <p:sp>
        <p:nvSpPr>
          <p:cNvPr id="154" name="Google Shape;154;p17"/>
          <p:cNvSpPr/>
          <p:nvPr/>
        </p:nvSpPr>
        <p:spPr>
          <a:xfrm>
            <a:off x="771525" y="1266825"/>
            <a:ext cx="76200" cy="381000"/>
          </a:xfrm>
          <a:prstGeom prst="roundRect">
            <a:avLst>
              <a:gd fmla="val 50000" name="adj"/>
            </a:avLst>
          </a:prstGeom>
          <a:solidFill>
            <a:srgbClr val="DC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59" name="Google Shape;15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8" title="Gemini_Generated_Image_yvrfwyvrfwyvrfwy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53125" y="1819275"/>
            <a:ext cx="6238873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8"/>
          <p:cNvSpPr txBox="1"/>
          <p:nvPr/>
        </p:nvSpPr>
        <p:spPr>
          <a:xfrm>
            <a:off x="771525" y="2114996"/>
            <a:ext cx="5038800" cy="7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A powerful, </a:t>
            </a:r>
            <a:r>
              <a:rPr lang="en-US" sz="1800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Software Application </a:t>
            </a: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 dashboard designed for high-stress environments.</a:t>
            </a:r>
            <a:endParaRPr/>
          </a:p>
        </p:txBody>
      </p:sp>
      <p:sp>
        <p:nvSpPr>
          <p:cNvPr id="162" name="Google Shape;162;p18"/>
          <p:cNvSpPr txBox="1"/>
          <p:nvPr/>
        </p:nvSpPr>
        <p:spPr>
          <a:xfrm>
            <a:off x="1104900" y="3084462"/>
            <a:ext cx="4705350" cy="3351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Manage incoming call queues efficiently.</a:t>
            </a:r>
            <a:endParaRPr/>
          </a:p>
        </p:txBody>
      </p:sp>
      <p:sp>
        <p:nvSpPr>
          <p:cNvPr id="163" name="Google Shape;163;p18"/>
          <p:cNvSpPr txBox="1"/>
          <p:nvPr/>
        </p:nvSpPr>
        <p:spPr>
          <a:xfrm>
            <a:off x="1104900" y="3657748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DC2626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Automated Logging:</a:t>
            </a: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 Calls are automatically recorded on the agent's computer.</a:t>
            </a:r>
            <a:endParaRPr/>
          </a:p>
        </p:txBody>
      </p:sp>
      <p:sp>
        <p:nvSpPr>
          <p:cNvPr id="164" name="Google Shape;164;p18"/>
          <p:cNvSpPr txBox="1"/>
          <p:nvPr/>
        </p:nvSpPr>
        <p:spPr>
          <a:xfrm>
            <a:off x="1104900" y="4566195"/>
            <a:ext cx="470535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Agents can easily capture screenshots during the live feed for evidential and reporting purposes.</a:t>
            </a:r>
            <a:endParaRPr/>
          </a:p>
        </p:txBody>
      </p:sp>
      <p:sp>
        <p:nvSpPr>
          <p:cNvPr id="165" name="Google Shape;165;p18"/>
          <p:cNvSpPr txBox="1"/>
          <p:nvPr/>
        </p:nvSpPr>
        <p:spPr>
          <a:xfrm>
            <a:off x="771525" y="581025"/>
            <a:ext cx="11181397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Centralized Command Desk</a:t>
            </a:r>
            <a:endParaRPr/>
          </a:p>
        </p:txBody>
      </p:sp>
      <p:sp>
        <p:nvSpPr>
          <p:cNvPr id="166" name="Google Shape;166;p18"/>
          <p:cNvSpPr/>
          <p:nvPr/>
        </p:nvSpPr>
        <p:spPr>
          <a:xfrm>
            <a:off x="771525" y="1266825"/>
            <a:ext cx="76200" cy="381000"/>
          </a:xfrm>
          <a:prstGeom prst="roundRect">
            <a:avLst>
              <a:gd fmla="val 50000" name="adj"/>
            </a:avLst>
          </a:prstGeom>
          <a:solidFill>
            <a:srgbClr val="DC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167" name="Google Shape;167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1525" y="3103512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8" name="Google Shape;168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1525" y="3676798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9" name="Google Shape;169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1525" y="4585245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74" name="Google Shape;17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9" title="photo_2026-08-03_11-38-34.jpg"/>
          <p:cNvPicPr preferRelativeResize="0"/>
          <p:nvPr/>
        </p:nvPicPr>
        <p:blipFill rotWithShape="1">
          <a:blip r:embed="rId4">
            <a:alphaModFix/>
          </a:blip>
          <a:srcRect b="2254" l="0" r="0" t="3850"/>
          <a:stretch/>
        </p:blipFill>
        <p:spPr>
          <a:xfrm>
            <a:off x="1298450" y="1601188"/>
            <a:ext cx="2860624" cy="5087949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9"/>
          <p:cNvSpPr txBox="1"/>
          <p:nvPr/>
        </p:nvSpPr>
        <p:spPr>
          <a:xfrm>
            <a:off x="6381750" y="2130176"/>
            <a:ext cx="5038800" cy="3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Empowering citizens with immediate access.</a:t>
            </a:r>
            <a:endParaRPr/>
          </a:p>
        </p:txBody>
      </p:sp>
      <p:sp>
        <p:nvSpPr>
          <p:cNvPr id="177" name="Google Shape;177;p19"/>
          <p:cNvSpPr txBox="1"/>
          <p:nvPr/>
        </p:nvSpPr>
        <p:spPr>
          <a:xfrm>
            <a:off x="6715125" y="2733972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Accessible via a simple web link or by scanning deployed </a:t>
            </a:r>
            <a:r>
              <a:rPr b="0" i="0" lang="en-US" sz="1650" u="none" cap="none" strike="noStrike">
                <a:solidFill>
                  <a:srgbClr val="DC2626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QR codes</a:t>
            </a: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  <a:endParaRPr/>
          </a:p>
        </p:txBody>
      </p:sp>
      <p:sp>
        <p:nvSpPr>
          <p:cNvPr id="178" name="Google Shape;178;p19"/>
          <p:cNvSpPr txBox="1"/>
          <p:nvPr/>
        </p:nvSpPr>
        <p:spPr>
          <a:xfrm>
            <a:off x="6715125" y="3642419"/>
            <a:ext cx="470535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Ideal for placement in public transport, terminals, government buildings, and street corners.</a:t>
            </a:r>
            <a:endParaRPr/>
          </a:p>
        </p:txBody>
      </p:sp>
      <p:sp>
        <p:nvSpPr>
          <p:cNvPr id="179" name="Google Shape;179;p19"/>
          <p:cNvSpPr txBox="1"/>
          <p:nvPr/>
        </p:nvSpPr>
        <p:spPr>
          <a:xfrm>
            <a:off x="6715125" y="4886027"/>
            <a:ext cx="4705350" cy="670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Works on any modern smartphone browser without downloading third-party applications.</a:t>
            </a:r>
            <a:endParaRPr/>
          </a:p>
        </p:txBody>
      </p:sp>
      <p:sp>
        <p:nvSpPr>
          <p:cNvPr id="180" name="Google Shape;180;p19"/>
          <p:cNvSpPr txBox="1"/>
          <p:nvPr/>
        </p:nvSpPr>
        <p:spPr>
          <a:xfrm>
            <a:off x="771525" y="581025"/>
            <a:ext cx="11181397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Frictionless Public Access</a:t>
            </a:r>
            <a:endParaRPr/>
          </a:p>
        </p:txBody>
      </p:sp>
      <p:sp>
        <p:nvSpPr>
          <p:cNvPr id="181" name="Google Shape;181;p19"/>
          <p:cNvSpPr/>
          <p:nvPr/>
        </p:nvSpPr>
        <p:spPr>
          <a:xfrm>
            <a:off x="771525" y="1266825"/>
            <a:ext cx="76200" cy="381000"/>
          </a:xfrm>
          <a:prstGeom prst="roundRect">
            <a:avLst>
              <a:gd fmla="val 50000" name="adj"/>
            </a:avLst>
          </a:prstGeom>
          <a:solidFill>
            <a:srgbClr val="DC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182" name="Google Shape;182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2753022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83" name="Google Shape;183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3661469"/>
            <a:ext cx="19050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84" name="Google Shape;184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4905077"/>
            <a:ext cx="190500" cy="20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89" name="Google Shape;18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0"/>
          <p:cNvSpPr txBox="1"/>
          <p:nvPr/>
        </p:nvSpPr>
        <p:spPr>
          <a:xfrm>
            <a:off x="505301" y="2447032"/>
            <a:ext cx="1118139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Ready to </a:t>
            </a:r>
            <a:r>
              <a:rPr b="1" i="0" lang="en-US" sz="6000" u="none" cap="none" strike="noStrike">
                <a:solidFill>
                  <a:srgbClr val="DC2626"/>
                </a:solidFill>
                <a:latin typeface="Poppins"/>
                <a:ea typeface="Poppins"/>
                <a:cs typeface="Poppins"/>
                <a:sym typeface="Poppins"/>
              </a:rPr>
              <a:t>Modernize</a:t>
            </a:r>
            <a:r>
              <a:rPr b="1" i="0" lang="en-US" sz="60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?</a:t>
            </a:r>
            <a:endParaRPr/>
          </a:p>
        </p:txBody>
      </p:sp>
      <p:sp>
        <p:nvSpPr>
          <p:cNvPr id="191" name="Google Shape;191;p20"/>
          <p:cNvSpPr txBox="1"/>
          <p:nvPr/>
        </p:nvSpPr>
        <p:spPr>
          <a:xfrm>
            <a:off x="771525" y="3780532"/>
            <a:ext cx="10648950" cy="487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A3A3A3"/>
                </a:solidFill>
                <a:latin typeface="Inter"/>
                <a:ea typeface="Inter"/>
                <a:cs typeface="Inter"/>
                <a:sym typeface="Inter"/>
              </a:rPr>
              <a:t>Upgrade your LGU's emergency response capabilities today.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